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4"/>
  </p:sldMasterIdLst>
  <p:notesMasterIdLst>
    <p:notesMasterId r:id="rId76"/>
  </p:notesMasterIdLst>
  <p:handoutMasterIdLst>
    <p:handoutMasterId r:id="rId77"/>
  </p:handoutMasterIdLst>
  <p:sldIdLst>
    <p:sldId id="759" r:id="rId5"/>
    <p:sldId id="631" r:id="rId6"/>
    <p:sldId id="761" r:id="rId7"/>
    <p:sldId id="790" r:id="rId8"/>
    <p:sldId id="791" r:id="rId9"/>
    <p:sldId id="762" r:id="rId10"/>
    <p:sldId id="763" r:id="rId11"/>
    <p:sldId id="764" r:id="rId12"/>
    <p:sldId id="765" r:id="rId13"/>
    <p:sldId id="766" r:id="rId14"/>
    <p:sldId id="767" r:id="rId15"/>
    <p:sldId id="768" r:id="rId16"/>
    <p:sldId id="769" r:id="rId17"/>
    <p:sldId id="770" r:id="rId18"/>
    <p:sldId id="771" r:id="rId19"/>
    <p:sldId id="772" r:id="rId20"/>
    <p:sldId id="773" r:id="rId21"/>
    <p:sldId id="774" r:id="rId22"/>
    <p:sldId id="775" r:id="rId23"/>
    <p:sldId id="776" r:id="rId24"/>
    <p:sldId id="777" r:id="rId25"/>
    <p:sldId id="778" r:id="rId26"/>
    <p:sldId id="779" r:id="rId27"/>
    <p:sldId id="780" r:id="rId28"/>
    <p:sldId id="781" r:id="rId29"/>
    <p:sldId id="782" r:id="rId30"/>
    <p:sldId id="783" r:id="rId31"/>
    <p:sldId id="784" r:id="rId32"/>
    <p:sldId id="785" r:id="rId33"/>
    <p:sldId id="786" r:id="rId34"/>
    <p:sldId id="787" r:id="rId35"/>
    <p:sldId id="788" r:id="rId36"/>
    <p:sldId id="798" r:id="rId37"/>
    <p:sldId id="799" r:id="rId38"/>
    <p:sldId id="792" r:id="rId39"/>
    <p:sldId id="679" r:id="rId40"/>
    <p:sldId id="740" r:id="rId41"/>
    <p:sldId id="742" r:id="rId42"/>
    <p:sldId id="793" r:id="rId43"/>
    <p:sldId id="796" r:id="rId44"/>
    <p:sldId id="797" r:id="rId45"/>
    <p:sldId id="720" r:id="rId46"/>
    <p:sldId id="639" r:id="rId47"/>
    <p:sldId id="719" r:id="rId48"/>
    <p:sldId id="638" r:id="rId49"/>
    <p:sldId id="684" r:id="rId50"/>
    <p:sldId id="748" r:id="rId51"/>
    <p:sldId id="749" r:id="rId52"/>
    <p:sldId id="750" r:id="rId53"/>
    <p:sldId id="751" r:id="rId54"/>
    <p:sldId id="726" r:id="rId55"/>
    <p:sldId id="692" r:id="rId56"/>
    <p:sldId id="645" r:id="rId57"/>
    <p:sldId id="709" r:id="rId58"/>
    <p:sldId id="747" r:id="rId59"/>
    <p:sldId id="727" r:id="rId60"/>
    <p:sldId id="738" r:id="rId61"/>
    <p:sldId id="694" r:id="rId62"/>
    <p:sldId id="695" r:id="rId63"/>
    <p:sldId id="746" r:id="rId64"/>
    <p:sldId id="729" r:id="rId65"/>
    <p:sldId id="655" r:id="rId66"/>
    <p:sldId id="658" r:id="rId67"/>
    <p:sldId id="699" r:id="rId68"/>
    <p:sldId id="700" r:id="rId69"/>
    <p:sldId id="701" r:id="rId70"/>
    <p:sldId id="703" r:id="rId71"/>
    <p:sldId id="487" r:id="rId72"/>
    <p:sldId id="758" r:id="rId73"/>
    <p:sldId id="736" r:id="rId74"/>
    <p:sldId id="721" r:id="rId75"/>
  </p:sldIdLst>
  <p:sldSz cx="12192000" cy="6858000"/>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2F23"/>
    <a:srgbClr val="777467"/>
    <a:srgbClr val="FFFEDE"/>
    <a:srgbClr val="718C83"/>
    <a:srgbClr val="ECCD94"/>
    <a:srgbClr val="FFFFFF"/>
    <a:srgbClr val="FFFEE8"/>
    <a:srgbClr val="456867"/>
    <a:srgbClr val="F2F1E2"/>
    <a:srgbClr val="FFFA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188" autoAdjust="0"/>
    <p:restoredTop sz="75430" autoAdjust="0"/>
  </p:normalViewPr>
  <p:slideViewPr>
    <p:cSldViewPr>
      <p:cViewPr varScale="1">
        <p:scale>
          <a:sx n="78" d="100"/>
          <a:sy n="78" d="100"/>
        </p:scale>
        <p:origin x="1014" y="96"/>
      </p:cViewPr>
      <p:guideLst>
        <p:guide orient="horz" pos="2160"/>
        <p:guide pos="3840"/>
      </p:guideLst>
    </p:cSldViewPr>
  </p:slideViewPr>
  <p:notesTextViewPr>
    <p:cViewPr>
      <p:scale>
        <a:sx n="3" d="2"/>
        <a:sy n="3" d="2"/>
      </p:scale>
      <p:origin x="0" y="0"/>
    </p:cViewPr>
  </p:notesTextViewPr>
  <p:sorterViewPr>
    <p:cViewPr>
      <p:scale>
        <a:sx n="100" d="100"/>
        <a:sy n="100" d="100"/>
      </p:scale>
      <p:origin x="0" y="-9765"/>
    </p:cViewPr>
  </p:sorterViewPr>
  <p:notesViewPr>
    <p:cSldViewPr>
      <p:cViewPr varScale="1">
        <p:scale>
          <a:sx n="70" d="100"/>
          <a:sy n="70" d="100"/>
        </p:scale>
        <p:origin x="-2760"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3"/>
            <a:ext cx="3169920" cy="480060"/>
          </a:xfrm>
          <a:prstGeom prst="rect">
            <a:avLst/>
          </a:prstGeom>
          <a:noFill/>
          <a:ln w="9525">
            <a:noFill/>
            <a:miter lim="800000"/>
            <a:headEnd/>
            <a:tailEnd/>
          </a:ln>
          <a:effectLst/>
        </p:spPr>
        <p:txBody>
          <a:bodyPr vert="horz" wrap="square" lIns="96189" tIns="48094" rIns="96189" bIns="48094" numCol="1" anchor="t" anchorCtr="0" compatLnSpc="1">
            <a:prstTxWarp prst="textNoShape">
              <a:avLst/>
            </a:prstTxWarp>
          </a:bodyPr>
          <a:lstStyle>
            <a:lvl1pPr eaLnBrk="1" hangingPunct="1">
              <a:defRPr sz="1200" smtClean="0"/>
            </a:lvl1pPr>
          </a:lstStyle>
          <a:p>
            <a:pPr>
              <a:defRPr/>
            </a:pPr>
            <a:endParaRPr lang="en-US" dirty="0"/>
          </a:p>
        </p:txBody>
      </p:sp>
      <p:sp>
        <p:nvSpPr>
          <p:cNvPr id="98307" name="Rectangle 3"/>
          <p:cNvSpPr>
            <a:spLocks noGrp="1" noChangeArrowheads="1"/>
          </p:cNvSpPr>
          <p:nvPr>
            <p:ph type="dt" sz="quarter" idx="1"/>
          </p:nvPr>
        </p:nvSpPr>
        <p:spPr bwMode="auto">
          <a:xfrm>
            <a:off x="4143587" y="3"/>
            <a:ext cx="3169920" cy="480060"/>
          </a:xfrm>
          <a:prstGeom prst="rect">
            <a:avLst/>
          </a:prstGeom>
          <a:noFill/>
          <a:ln w="9525">
            <a:noFill/>
            <a:miter lim="800000"/>
            <a:headEnd/>
            <a:tailEnd/>
          </a:ln>
          <a:effectLst/>
        </p:spPr>
        <p:txBody>
          <a:bodyPr vert="horz" wrap="square" lIns="96189" tIns="48094" rIns="96189" bIns="48094" numCol="1" anchor="t" anchorCtr="0" compatLnSpc="1">
            <a:prstTxWarp prst="textNoShape">
              <a:avLst/>
            </a:prstTxWarp>
          </a:bodyPr>
          <a:lstStyle>
            <a:lvl1pPr algn="r" eaLnBrk="1" hangingPunct="1">
              <a:defRPr sz="1200" smtClean="0"/>
            </a:lvl1pPr>
          </a:lstStyle>
          <a:p>
            <a:pPr>
              <a:defRPr/>
            </a:pPr>
            <a:endParaRPr lang="en-US" dirty="0"/>
          </a:p>
        </p:txBody>
      </p:sp>
      <p:sp>
        <p:nvSpPr>
          <p:cNvPr id="98308" name="Rectangle 4"/>
          <p:cNvSpPr>
            <a:spLocks noGrp="1" noChangeArrowheads="1"/>
          </p:cNvSpPr>
          <p:nvPr>
            <p:ph type="ftr" sz="quarter" idx="2"/>
          </p:nvPr>
        </p:nvSpPr>
        <p:spPr bwMode="auto">
          <a:xfrm>
            <a:off x="0" y="9119474"/>
            <a:ext cx="3169920" cy="480060"/>
          </a:xfrm>
          <a:prstGeom prst="rect">
            <a:avLst/>
          </a:prstGeom>
          <a:noFill/>
          <a:ln w="9525">
            <a:noFill/>
            <a:miter lim="800000"/>
            <a:headEnd/>
            <a:tailEnd/>
          </a:ln>
          <a:effectLst/>
        </p:spPr>
        <p:txBody>
          <a:bodyPr vert="horz" wrap="square" lIns="96189" tIns="48094" rIns="96189" bIns="48094" numCol="1" anchor="b" anchorCtr="0" compatLnSpc="1">
            <a:prstTxWarp prst="textNoShape">
              <a:avLst/>
            </a:prstTxWarp>
          </a:bodyPr>
          <a:lstStyle>
            <a:lvl1pPr eaLnBrk="1" hangingPunct="1">
              <a:defRPr sz="1200" smtClean="0"/>
            </a:lvl1pPr>
          </a:lstStyle>
          <a:p>
            <a:pPr>
              <a:defRPr/>
            </a:pPr>
            <a:endParaRPr lang="en-US" dirty="0"/>
          </a:p>
        </p:txBody>
      </p:sp>
      <p:sp>
        <p:nvSpPr>
          <p:cNvPr id="98309" name="Rectangle 5"/>
          <p:cNvSpPr>
            <a:spLocks noGrp="1" noChangeArrowheads="1"/>
          </p:cNvSpPr>
          <p:nvPr>
            <p:ph type="sldNum" sz="quarter" idx="3"/>
          </p:nvPr>
        </p:nvSpPr>
        <p:spPr bwMode="auto">
          <a:xfrm>
            <a:off x="4143587" y="9119474"/>
            <a:ext cx="3169920" cy="480060"/>
          </a:xfrm>
          <a:prstGeom prst="rect">
            <a:avLst/>
          </a:prstGeom>
          <a:noFill/>
          <a:ln w="9525">
            <a:noFill/>
            <a:miter lim="800000"/>
            <a:headEnd/>
            <a:tailEnd/>
          </a:ln>
          <a:effectLst/>
        </p:spPr>
        <p:txBody>
          <a:bodyPr vert="horz" wrap="square" lIns="96189" tIns="48094" rIns="96189" bIns="48094" numCol="1" anchor="b" anchorCtr="0" compatLnSpc="1">
            <a:prstTxWarp prst="textNoShape">
              <a:avLst/>
            </a:prstTxWarp>
          </a:bodyPr>
          <a:lstStyle>
            <a:lvl1pPr algn="r" eaLnBrk="1" hangingPunct="1">
              <a:defRPr sz="1200" smtClean="0"/>
            </a:lvl1pPr>
          </a:lstStyle>
          <a:p>
            <a:pPr>
              <a:defRPr/>
            </a:pPr>
            <a:fld id="{B7A0FFB1-0B74-42CF-8A23-B9A6E3AD330B}" type="slidenum">
              <a:rPr lang="en-US"/>
              <a:pPr>
                <a:defRPr/>
              </a:pPr>
              <a:t>‹#›</a:t>
            </a:fld>
            <a:endParaRPr lang="en-US" dirty="0"/>
          </a:p>
        </p:txBody>
      </p:sp>
    </p:spTree>
    <p:extLst>
      <p:ext uri="{BB962C8B-B14F-4D97-AF65-F5344CB8AC3E}">
        <p14:creationId xmlns:p14="http://schemas.microsoft.com/office/powerpoint/2010/main" val="34421691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3"/>
            <a:ext cx="3169920" cy="480060"/>
          </a:xfrm>
          <a:prstGeom prst="rect">
            <a:avLst/>
          </a:prstGeom>
          <a:noFill/>
          <a:ln w="9525">
            <a:noFill/>
            <a:miter lim="800000"/>
            <a:headEnd/>
            <a:tailEnd/>
          </a:ln>
          <a:effectLst/>
        </p:spPr>
        <p:txBody>
          <a:bodyPr vert="horz" wrap="square" lIns="96189" tIns="48094" rIns="96189" bIns="48094" numCol="1" anchor="t" anchorCtr="0" compatLnSpc="1">
            <a:prstTxWarp prst="textNoShape">
              <a:avLst/>
            </a:prstTxWarp>
          </a:bodyPr>
          <a:lstStyle>
            <a:lvl1pPr eaLnBrk="1" hangingPunct="1">
              <a:defRPr sz="1200" smtClean="0"/>
            </a:lvl1pPr>
          </a:lstStyle>
          <a:p>
            <a:pPr>
              <a:defRPr/>
            </a:pPr>
            <a:endParaRPr lang="en-US" dirty="0"/>
          </a:p>
        </p:txBody>
      </p:sp>
      <p:sp>
        <p:nvSpPr>
          <p:cNvPr id="101379" name="Rectangle 3"/>
          <p:cNvSpPr>
            <a:spLocks noGrp="1" noChangeArrowheads="1"/>
          </p:cNvSpPr>
          <p:nvPr>
            <p:ph type="dt" idx="1"/>
          </p:nvPr>
        </p:nvSpPr>
        <p:spPr bwMode="auto">
          <a:xfrm>
            <a:off x="4143587" y="3"/>
            <a:ext cx="3169920" cy="480060"/>
          </a:xfrm>
          <a:prstGeom prst="rect">
            <a:avLst/>
          </a:prstGeom>
          <a:noFill/>
          <a:ln w="9525">
            <a:noFill/>
            <a:miter lim="800000"/>
            <a:headEnd/>
            <a:tailEnd/>
          </a:ln>
          <a:effectLst/>
        </p:spPr>
        <p:txBody>
          <a:bodyPr vert="horz" wrap="square" lIns="96189" tIns="48094" rIns="96189" bIns="48094" numCol="1" anchor="t" anchorCtr="0" compatLnSpc="1">
            <a:prstTxWarp prst="textNoShape">
              <a:avLst/>
            </a:prstTxWarp>
          </a:bodyPr>
          <a:lstStyle>
            <a:lvl1pPr algn="r" eaLnBrk="1" hangingPunct="1">
              <a:defRPr sz="1200" smtClean="0"/>
            </a:lvl1pPr>
          </a:lstStyle>
          <a:p>
            <a:pPr>
              <a:defRPr/>
            </a:pPr>
            <a:endParaRPr lang="en-US" dirty="0"/>
          </a:p>
        </p:txBody>
      </p:sp>
      <p:sp>
        <p:nvSpPr>
          <p:cNvPr id="34820" name="Rectangle 4"/>
          <p:cNvSpPr>
            <a:spLocks noGrp="1" noRot="1" noChangeAspect="1" noChangeArrowheads="1" noTextEdit="1"/>
          </p:cNvSpPr>
          <p:nvPr>
            <p:ph type="sldImg" idx="2"/>
          </p:nvPr>
        </p:nvSpPr>
        <p:spPr bwMode="auto">
          <a:xfrm>
            <a:off x="457200" y="719138"/>
            <a:ext cx="6400800" cy="3602037"/>
          </a:xfrm>
          <a:prstGeom prst="rect">
            <a:avLst/>
          </a:prstGeom>
          <a:noFill/>
          <a:ln w="9525">
            <a:solidFill>
              <a:srgbClr val="000000"/>
            </a:solidFill>
            <a:miter lim="800000"/>
            <a:headEnd/>
            <a:tailEnd/>
          </a:ln>
        </p:spPr>
      </p:sp>
      <p:sp>
        <p:nvSpPr>
          <p:cNvPr id="101381" name="Rectangle 5"/>
          <p:cNvSpPr>
            <a:spLocks noGrp="1" noChangeArrowheads="1"/>
          </p:cNvSpPr>
          <p:nvPr>
            <p:ph type="body" sz="quarter" idx="3"/>
          </p:nvPr>
        </p:nvSpPr>
        <p:spPr bwMode="auto">
          <a:xfrm>
            <a:off x="731520" y="4560573"/>
            <a:ext cx="5852160" cy="4320540"/>
          </a:xfrm>
          <a:prstGeom prst="rect">
            <a:avLst/>
          </a:prstGeom>
          <a:noFill/>
          <a:ln w="9525">
            <a:noFill/>
            <a:miter lim="800000"/>
            <a:headEnd/>
            <a:tailEnd/>
          </a:ln>
          <a:effectLst/>
        </p:spPr>
        <p:txBody>
          <a:bodyPr vert="horz" wrap="square" lIns="96189" tIns="48094" rIns="96189" bIns="4809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1382"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189" tIns="48094" rIns="96189" bIns="48094" numCol="1" anchor="b" anchorCtr="0" compatLnSpc="1">
            <a:prstTxWarp prst="textNoShape">
              <a:avLst/>
            </a:prstTxWarp>
          </a:bodyPr>
          <a:lstStyle>
            <a:lvl1pPr eaLnBrk="1" hangingPunct="1">
              <a:defRPr sz="1200" smtClean="0"/>
            </a:lvl1pPr>
          </a:lstStyle>
          <a:p>
            <a:pPr>
              <a:defRPr/>
            </a:pPr>
            <a:endParaRPr lang="en-US" dirty="0"/>
          </a:p>
        </p:txBody>
      </p:sp>
      <p:sp>
        <p:nvSpPr>
          <p:cNvPr id="101383"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189" tIns="48094" rIns="96189" bIns="48094" numCol="1" anchor="b" anchorCtr="0" compatLnSpc="1">
            <a:prstTxWarp prst="textNoShape">
              <a:avLst/>
            </a:prstTxWarp>
          </a:bodyPr>
          <a:lstStyle>
            <a:lvl1pPr algn="r" eaLnBrk="1" hangingPunct="1">
              <a:defRPr sz="1200" smtClean="0"/>
            </a:lvl1pPr>
          </a:lstStyle>
          <a:p>
            <a:pPr>
              <a:defRPr/>
            </a:pPr>
            <a:fld id="{43EFD10E-805B-4C53-9FD0-0AD9AC4C8A79}" type="slidenum">
              <a:rPr lang="en-US"/>
              <a:pPr>
                <a:defRPr/>
              </a:pPr>
              <a:t>‹#›</a:t>
            </a:fld>
            <a:endParaRPr lang="en-US" dirty="0"/>
          </a:p>
        </p:txBody>
      </p:sp>
    </p:spTree>
    <p:extLst>
      <p:ext uri="{BB962C8B-B14F-4D97-AF65-F5344CB8AC3E}">
        <p14:creationId xmlns:p14="http://schemas.microsoft.com/office/powerpoint/2010/main" val="3696915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1</a:t>
            </a:fld>
            <a:endParaRPr lang="en-US" dirty="0"/>
          </a:p>
        </p:txBody>
      </p:sp>
    </p:spTree>
    <p:extLst>
      <p:ext uri="{BB962C8B-B14F-4D97-AF65-F5344CB8AC3E}">
        <p14:creationId xmlns:p14="http://schemas.microsoft.com/office/powerpoint/2010/main" val="756909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10</a:t>
            </a:fld>
            <a:endParaRPr lang="en-US" dirty="0"/>
          </a:p>
        </p:txBody>
      </p:sp>
    </p:spTree>
    <p:extLst>
      <p:ext uri="{BB962C8B-B14F-4D97-AF65-F5344CB8AC3E}">
        <p14:creationId xmlns:p14="http://schemas.microsoft.com/office/powerpoint/2010/main" val="79841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77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11</a:t>
            </a:fld>
            <a:endParaRPr lang="en-US" dirty="0"/>
          </a:p>
        </p:txBody>
      </p:sp>
    </p:spTree>
    <p:extLst>
      <p:ext uri="{BB962C8B-B14F-4D97-AF65-F5344CB8AC3E}">
        <p14:creationId xmlns:p14="http://schemas.microsoft.com/office/powerpoint/2010/main" val="2423076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12</a:t>
            </a:fld>
            <a:endParaRPr lang="en-US" dirty="0"/>
          </a:p>
        </p:txBody>
      </p:sp>
    </p:spTree>
    <p:extLst>
      <p:ext uri="{BB962C8B-B14F-4D97-AF65-F5344CB8AC3E}">
        <p14:creationId xmlns:p14="http://schemas.microsoft.com/office/powerpoint/2010/main" val="2304610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13</a:t>
            </a:fld>
            <a:endParaRPr lang="en-US" dirty="0"/>
          </a:p>
        </p:txBody>
      </p:sp>
    </p:spTree>
    <p:extLst>
      <p:ext uri="{BB962C8B-B14F-4D97-AF65-F5344CB8AC3E}">
        <p14:creationId xmlns:p14="http://schemas.microsoft.com/office/powerpoint/2010/main" val="2326662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14</a:t>
            </a:fld>
            <a:endParaRPr lang="en-US" dirty="0"/>
          </a:p>
        </p:txBody>
      </p:sp>
    </p:spTree>
    <p:extLst>
      <p:ext uri="{BB962C8B-B14F-4D97-AF65-F5344CB8AC3E}">
        <p14:creationId xmlns:p14="http://schemas.microsoft.com/office/powerpoint/2010/main" val="2120760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15</a:t>
            </a:fld>
            <a:endParaRPr lang="en-US" dirty="0"/>
          </a:p>
        </p:txBody>
      </p:sp>
    </p:spTree>
    <p:extLst>
      <p:ext uri="{BB962C8B-B14F-4D97-AF65-F5344CB8AC3E}">
        <p14:creationId xmlns:p14="http://schemas.microsoft.com/office/powerpoint/2010/main" val="3346839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16</a:t>
            </a:fld>
            <a:endParaRPr lang="en-US" dirty="0"/>
          </a:p>
        </p:txBody>
      </p:sp>
    </p:spTree>
    <p:extLst>
      <p:ext uri="{BB962C8B-B14F-4D97-AF65-F5344CB8AC3E}">
        <p14:creationId xmlns:p14="http://schemas.microsoft.com/office/powerpoint/2010/main" val="2868821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17</a:t>
            </a:fld>
            <a:endParaRPr lang="en-US" dirty="0"/>
          </a:p>
        </p:txBody>
      </p:sp>
    </p:spTree>
    <p:extLst>
      <p:ext uri="{BB962C8B-B14F-4D97-AF65-F5344CB8AC3E}">
        <p14:creationId xmlns:p14="http://schemas.microsoft.com/office/powerpoint/2010/main" val="3457871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18</a:t>
            </a:fld>
            <a:endParaRPr lang="en-US" dirty="0"/>
          </a:p>
        </p:txBody>
      </p:sp>
    </p:spTree>
    <p:extLst>
      <p:ext uri="{BB962C8B-B14F-4D97-AF65-F5344CB8AC3E}">
        <p14:creationId xmlns:p14="http://schemas.microsoft.com/office/powerpoint/2010/main" val="2279979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19</a:t>
            </a:fld>
            <a:endParaRPr lang="en-US" dirty="0"/>
          </a:p>
        </p:txBody>
      </p:sp>
    </p:spTree>
    <p:extLst>
      <p:ext uri="{BB962C8B-B14F-4D97-AF65-F5344CB8AC3E}">
        <p14:creationId xmlns:p14="http://schemas.microsoft.com/office/powerpoint/2010/main" val="3542279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2</a:t>
            </a:fld>
            <a:endParaRPr lang="en-US" dirty="0"/>
          </a:p>
        </p:txBody>
      </p:sp>
    </p:spTree>
    <p:extLst>
      <p:ext uri="{BB962C8B-B14F-4D97-AF65-F5344CB8AC3E}">
        <p14:creationId xmlns:p14="http://schemas.microsoft.com/office/powerpoint/2010/main" val="3567129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20</a:t>
            </a:fld>
            <a:endParaRPr lang="en-US" dirty="0"/>
          </a:p>
        </p:txBody>
      </p:sp>
    </p:spTree>
    <p:extLst>
      <p:ext uri="{BB962C8B-B14F-4D97-AF65-F5344CB8AC3E}">
        <p14:creationId xmlns:p14="http://schemas.microsoft.com/office/powerpoint/2010/main" val="2341139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21</a:t>
            </a:fld>
            <a:endParaRPr lang="en-US" dirty="0"/>
          </a:p>
        </p:txBody>
      </p:sp>
    </p:spTree>
    <p:extLst>
      <p:ext uri="{BB962C8B-B14F-4D97-AF65-F5344CB8AC3E}">
        <p14:creationId xmlns:p14="http://schemas.microsoft.com/office/powerpoint/2010/main" val="14109421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22</a:t>
            </a:fld>
            <a:endParaRPr lang="en-US" dirty="0"/>
          </a:p>
        </p:txBody>
      </p:sp>
    </p:spTree>
    <p:extLst>
      <p:ext uri="{BB962C8B-B14F-4D97-AF65-F5344CB8AC3E}">
        <p14:creationId xmlns:p14="http://schemas.microsoft.com/office/powerpoint/2010/main" val="17948832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23</a:t>
            </a:fld>
            <a:endParaRPr lang="en-US" dirty="0"/>
          </a:p>
        </p:txBody>
      </p:sp>
    </p:spTree>
    <p:extLst>
      <p:ext uri="{BB962C8B-B14F-4D97-AF65-F5344CB8AC3E}">
        <p14:creationId xmlns:p14="http://schemas.microsoft.com/office/powerpoint/2010/main" val="1187377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24</a:t>
            </a:fld>
            <a:endParaRPr lang="en-US" dirty="0"/>
          </a:p>
        </p:txBody>
      </p:sp>
    </p:spTree>
    <p:extLst>
      <p:ext uri="{BB962C8B-B14F-4D97-AF65-F5344CB8AC3E}">
        <p14:creationId xmlns:p14="http://schemas.microsoft.com/office/powerpoint/2010/main" val="10009732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25</a:t>
            </a:fld>
            <a:endParaRPr lang="en-US" dirty="0"/>
          </a:p>
        </p:txBody>
      </p:sp>
    </p:spTree>
    <p:extLst>
      <p:ext uri="{BB962C8B-B14F-4D97-AF65-F5344CB8AC3E}">
        <p14:creationId xmlns:p14="http://schemas.microsoft.com/office/powerpoint/2010/main" val="30315776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26</a:t>
            </a:fld>
            <a:endParaRPr lang="en-US" dirty="0"/>
          </a:p>
        </p:txBody>
      </p:sp>
    </p:spTree>
    <p:extLst>
      <p:ext uri="{BB962C8B-B14F-4D97-AF65-F5344CB8AC3E}">
        <p14:creationId xmlns:p14="http://schemas.microsoft.com/office/powerpoint/2010/main" val="39547292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27</a:t>
            </a:fld>
            <a:endParaRPr lang="en-US" dirty="0"/>
          </a:p>
        </p:txBody>
      </p:sp>
    </p:spTree>
    <p:extLst>
      <p:ext uri="{BB962C8B-B14F-4D97-AF65-F5344CB8AC3E}">
        <p14:creationId xmlns:p14="http://schemas.microsoft.com/office/powerpoint/2010/main" val="9580709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28</a:t>
            </a:fld>
            <a:endParaRPr lang="en-US" dirty="0"/>
          </a:p>
        </p:txBody>
      </p:sp>
    </p:spTree>
    <p:extLst>
      <p:ext uri="{BB962C8B-B14F-4D97-AF65-F5344CB8AC3E}">
        <p14:creationId xmlns:p14="http://schemas.microsoft.com/office/powerpoint/2010/main" val="8244012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29</a:t>
            </a:fld>
            <a:endParaRPr lang="en-US" dirty="0"/>
          </a:p>
        </p:txBody>
      </p:sp>
    </p:spTree>
    <p:extLst>
      <p:ext uri="{BB962C8B-B14F-4D97-AF65-F5344CB8AC3E}">
        <p14:creationId xmlns:p14="http://schemas.microsoft.com/office/powerpoint/2010/main" val="2886182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3</a:t>
            </a:fld>
            <a:endParaRPr lang="en-US" dirty="0"/>
          </a:p>
        </p:txBody>
      </p:sp>
    </p:spTree>
    <p:extLst>
      <p:ext uri="{BB962C8B-B14F-4D97-AF65-F5344CB8AC3E}">
        <p14:creationId xmlns:p14="http://schemas.microsoft.com/office/powerpoint/2010/main" val="20954136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30</a:t>
            </a:fld>
            <a:endParaRPr lang="en-US" dirty="0"/>
          </a:p>
        </p:txBody>
      </p:sp>
    </p:spTree>
    <p:extLst>
      <p:ext uri="{BB962C8B-B14F-4D97-AF65-F5344CB8AC3E}">
        <p14:creationId xmlns:p14="http://schemas.microsoft.com/office/powerpoint/2010/main" val="1570520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77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31</a:t>
            </a:fld>
            <a:endParaRPr lang="en-US" dirty="0"/>
          </a:p>
        </p:txBody>
      </p:sp>
    </p:spTree>
    <p:extLst>
      <p:ext uri="{BB962C8B-B14F-4D97-AF65-F5344CB8AC3E}">
        <p14:creationId xmlns:p14="http://schemas.microsoft.com/office/powerpoint/2010/main" val="27873628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32</a:t>
            </a:fld>
            <a:endParaRPr lang="en-US" dirty="0"/>
          </a:p>
        </p:txBody>
      </p:sp>
    </p:spTree>
    <p:extLst>
      <p:ext uri="{BB962C8B-B14F-4D97-AF65-F5344CB8AC3E}">
        <p14:creationId xmlns:p14="http://schemas.microsoft.com/office/powerpoint/2010/main" val="2738473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20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33</a:t>
            </a:fld>
            <a:endParaRPr lang="en-US" dirty="0"/>
          </a:p>
        </p:txBody>
      </p:sp>
    </p:spTree>
    <p:extLst>
      <p:ext uri="{BB962C8B-B14F-4D97-AF65-F5344CB8AC3E}">
        <p14:creationId xmlns:p14="http://schemas.microsoft.com/office/powerpoint/2010/main" val="5391066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34</a:t>
            </a:fld>
            <a:endParaRPr lang="en-US" dirty="0"/>
          </a:p>
        </p:txBody>
      </p:sp>
    </p:spTree>
    <p:extLst>
      <p:ext uri="{BB962C8B-B14F-4D97-AF65-F5344CB8AC3E}">
        <p14:creationId xmlns:p14="http://schemas.microsoft.com/office/powerpoint/2010/main" val="33303008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we start off each of us give a brief introduction of ourselves.</a:t>
            </a:r>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35</a:t>
            </a:fld>
            <a:endParaRPr lang="en-US" dirty="0"/>
          </a:p>
        </p:txBody>
      </p:sp>
    </p:spTree>
    <p:extLst>
      <p:ext uri="{BB962C8B-B14F-4D97-AF65-F5344CB8AC3E}">
        <p14:creationId xmlns:p14="http://schemas.microsoft.com/office/powerpoint/2010/main" val="12273578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36</a:t>
            </a:fld>
            <a:endParaRPr lang="en-US" dirty="0"/>
          </a:p>
        </p:txBody>
      </p:sp>
    </p:spTree>
    <p:extLst>
      <p:ext uri="{BB962C8B-B14F-4D97-AF65-F5344CB8AC3E}">
        <p14:creationId xmlns:p14="http://schemas.microsoft.com/office/powerpoint/2010/main" val="27462010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37</a:t>
            </a:fld>
            <a:endParaRPr lang="en-US" dirty="0"/>
          </a:p>
        </p:txBody>
      </p:sp>
    </p:spTree>
    <p:extLst>
      <p:ext uri="{BB962C8B-B14F-4D97-AF65-F5344CB8AC3E}">
        <p14:creationId xmlns:p14="http://schemas.microsoft.com/office/powerpoint/2010/main" val="22371740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20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39</a:t>
            </a:fld>
            <a:endParaRPr lang="en-US" dirty="0"/>
          </a:p>
        </p:txBody>
      </p:sp>
    </p:spTree>
    <p:extLst>
      <p:ext uri="{BB962C8B-B14F-4D97-AF65-F5344CB8AC3E}">
        <p14:creationId xmlns:p14="http://schemas.microsoft.com/office/powerpoint/2010/main" val="10240776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40</a:t>
            </a:fld>
            <a:endParaRPr lang="en-US" dirty="0"/>
          </a:p>
        </p:txBody>
      </p:sp>
    </p:spTree>
    <p:extLst>
      <p:ext uri="{BB962C8B-B14F-4D97-AF65-F5344CB8AC3E}">
        <p14:creationId xmlns:p14="http://schemas.microsoft.com/office/powerpoint/2010/main" val="3742249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4</a:t>
            </a:fld>
            <a:endParaRPr lang="en-US" dirty="0"/>
          </a:p>
        </p:txBody>
      </p:sp>
    </p:spTree>
    <p:extLst>
      <p:ext uri="{BB962C8B-B14F-4D97-AF65-F5344CB8AC3E}">
        <p14:creationId xmlns:p14="http://schemas.microsoft.com/office/powerpoint/2010/main" val="20117135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ea typeface="+mn-ea"/>
              <a:cs typeface="+mn-cs"/>
            </a:endParaRPr>
          </a:p>
          <a:p>
            <a:endParaRPr lang="en-US" sz="1200" b="0" i="0" u="none" strike="noStrike" kern="1200" baseline="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41</a:t>
            </a:fld>
            <a:endParaRPr lang="en-US" dirty="0"/>
          </a:p>
        </p:txBody>
      </p:sp>
    </p:spTree>
    <p:extLst>
      <p:ext uri="{BB962C8B-B14F-4D97-AF65-F5344CB8AC3E}">
        <p14:creationId xmlns:p14="http://schemas.microsoft.com/office/powerpoint/2010/main" val="37522479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2037"/>
          </a:xfrm>
        </p:spPr>
      </p:sp>
      <p:sp>
        <p:nvSpPr>
          <p:cNvPr id="3" name="Notes Placeholder 2"/>
          <p:cNvSpPr>
            <a:spLocks noGrp="1"/>
          </p:cNvSpPr>
          <p:nvPr>
            <p:ph type="body" idx="1"/>
          </p:nvPr>
        </p:nvSpPr>
        <p:spPr/>
        <p:txBody>
          <a:bodyPr/>
          <a:lstStyle/>
          <a:p>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43</a:t>
            </a:fld>
            <a:endParaRPr lang="en-US" dirty="0"/>
          </a:p>
        </p:txBody>
      </p:sp>
    </p:spTree>
    <p:extLst>
      <p:ext uri="{BB962C8B-B14F-4D97-AF65-F5344CB8AC3E}">
        <p14:creationId xmlns:p14="http://schemas.microsoft.com/office/powerpoint/2010/main" val="7230094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2037"/>
          </a:xfrm>
        </p:spPr>
      </p:sp>
      <p:sp>
        <p:nvSpPr>
          <p:cNvPr id="3" name="Notes Placeholder 2"/>
          <p:cNvSpPr>
            <a:spLocks noGrp="1"/>
          </p:cNvSpPr>
          <p:nvPr>
            <p:ph type="body" idx="1"/>
          </p:nvPr>
        </p:nvSpPr>
        <p:spPr/>
        <p:txBody>
          <a:bodyPr/>
          <a:lstStyle/>
          <a:p>
            <a:pPr defTabSz="914132">
              <a:defRPr/>
            </a:pPr>
            <a:endParaRPr lang="en-US" dirty="0">
              <a:solidFill>
                <a:schemeClr val="bg1"/>
              </a:solidFill>
            </a:endParaRPr>
          </a:p>
        </p:txBody>
      </p:sp>
      <p:sp>
        <p:nvSpPr>
          <p:cNvPr id="4" name="Slide Number Placeholder 3"/>
          <p:cNvSpPr>
            <a:spLocks noGrp="1"/>
          </p:cNvSpPr>
          <p:nvPr>
            <p:ph type="sldNum" sz="quarter" idx="10"/>
          </p:nvPr>
        </p:nvSpPr>
        <p:spPr/>
        <p:txBody>
          <a:bodyPr/>
          <a:lstStyle/>
          <a:p>
            <a:fld id="{15B26F5C-BAE4-4F16-B261-9D59282BE06C}" type="slidenum">
              <a:rPr lang="en-US" smtClean="0"/>
              <a:t>44</a:t>
            </a:fld>
            <a:endParaRPr lang="en-US" dirty="0"/>
          </a:p>
        </p:txBody>
      </p:sp>
    </p:spTree>
    <p:extLst>
      <p:ext uri="{BB962C8B-B14F-4D97-AF65-F5344CB8AC3E}">
        <p14:creationId xmlns:p14="http://schemas.microsoft.com/office/powerpoint/2010/main" val="20378798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2037"/>
          </a:xfrm>
        </p:spPr>
      </p:sp>
      <p:sp>
        <p:nvSpPr>
          <p:cNvPr id="3" name="Notes Placeholder 2"/>
          <p:cNvSpPr>
            <a:spLocks noGrp="1"/>
          </p:cNvSpPr>
          <p:nvPr>
            <p:ph type="body" idx="1"/>
          </p:nvPr>
        </p:nvSpPr>
        <p:spPr/>
        <p:txBody>
          <a:bodyPr/>
          <a:lstStyle/>
          <a:p>
            <a:pPr eaLnBrk="1" hangingPunct="1">
              <a:lnSpc>
                <a:spcPct val="90000"/>
              </a:lnSpc>
            </a:pPr>
            <a:endParaRPr lang="en-US" sz="1000" dirty="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45</a:t>
            </a:fld>
            <a:endParaRPr lang="en-US" dirty="0"/>
          </a:p>
        </p:txBody>
      </p:sp>
    </p:spTree>
    <p:extLst>
      <p:ext uri="{BB962C8B-B14F-4D97-AF65-F5344CB8AC3E}">
        <p14:creationId xmlns:p14="http://schemas.microsoft.com/office/powerpoint/2010/main" val="805515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20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46</a:t>
            </a:fld>
            <a:endParaRPr lang="en-US" dirty="0"/>
          </a:p>
        </p:txBody>
      </p:sp>
    </p:spTree>
    <p:extLst>
      <p:ext uri="{BB962C8B-B14F-4D97-AF65-F5344CB8AC3E}">
        <p14:creationId xmlns:p14="http://schemas.microsoft.com/office/powerpoint/2010/main" val="11976507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2037"/>
          </a:xfrm>
        </p:spPr>
      </p:sp>
      <p:sp>
        <p:nvSpPr>
          <p:cNvPr id="3" name="Notes Placeholder 2"/>
          <p:cNvSpPr>
            <a:spLocks noGrp="1"/>
          </p:cNvSpPr>
          <p:nvPr>
            <p:ph type="body" idx="1"/>
          </p:nvPr>
        </p:nvSpPr>
        <p:spPr/>
        <p:txBody>
          <a:bodyPr/>
          <a:lstStyle/>
          <a:p>
            <a:endParaRPr lang="en-US" i="1" dirty="0" smtClean="0">
              <a:cs typeface="Arial" pitchFamily="34" charset="0"/>
            </a:endParaRPr>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47</a:t>
            </a:fld>
            <a:endParaRPr lang="en-US" dirty="0"/>
          </a:p>
        </p:txBody>
      </p:sp>
    </p:spTree>
    <p:extLst>
      <p:ext uri="{BB962C8B-B14F-4D97-AF65-F5344CB8AC3E}">
        <p14:creationId xmlns:p14="http://schemas.microsoft.com/office/powerpoint/2010/main" val="7058913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20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48</a:t>
            </a:fld>
            <a:endParaRPr lang="en-US" dirty="0"/>
          </a:p>
        </p:txBody>
      </p:sp>
    </p:spTree>
    <p:extLst>
      <p:ext uri="{BB962C8B-B14F-4D97-AF65-F5344CB8AC3E}">
        <p14:creationId xmlns:p14="http://schemas.microsoft.com/office/powerpoint/2010/main" val="16770810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2037"/>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49</a:t>
            </a:fld>
            <a:endParaRPr lang="en-US" dirty="0"/>
          </a:p>
        </p:txBody>
      </p:sp>
    </p:spTree>
    <p:extLst>
      <p:ext uri="{BB962C8B-B14F-4D97-AF65-F5344CB8AC3E}">
        <p14:creationId xmlns:p14="http://schemas.microsoft.com/office/powerpoint/2010/main" val="8798704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50</a:t>
            </a:fld>
            <a:endParaRPr lang="en-US" dirty="0"/>
          </a:p>
        </p:txBody>
      </p:sp>
    </p:spTree>
    <p:extLst>
      <p:ext uri="{BB962C8B-B14F-4D97-AF65-F5344CB8AC3E}">
        <p14:creationId xmlns:p14="http://schemas.microsoft.com/office/powerpoint/2010/main" val="2824980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52</a:t>
            </a:fld>
            <a:endParaRPr lang="en-US" dirty="0"/>
          </a:p>
        </p:txBody>
      </p:sp>
    </p:spTree>
    <p:extLst>
      <p:ext uri="{BB962C8B-B14F-4D97-AF65-F5344CB8AC3E}">
        <p14:creationId xmlns:p14="http://schemas.microsoft.com/office/powerpoint/2010/main" val="3679790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5</a:t>
            </a:fld>
            <a:endParaRPr lang="en-US" dirty="0"/>
          </a:p>
        </p:txBody>
      </p:sp>
    </p:spTree>
    <p:extLst>
      <p:ext uri="{BB962C8B-B14F-4D97-AF65-F5344CB8AC3E}">
        <p14:creationId xmlns:p14="http://schemas.microsoft.com/office/powerpoint/2010/main" val="5801438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20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53</a:t>
            </a:fld>
            <a:endParaRPr lang="en-US" dirty="0"/>
          </a:p>
        </p:txBody>
      </p:sp>
    </p:spTree>
    <p:extLst>
      <p:ext uri="{BB962C8B-B14F-4D97-AF65-F5344CB8AC3E}">
        <p14:creationId xmlns:p14="http://schemas.microsoft.com/office/powerpoint/2010/main" val="29604811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20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54</a:t>
            </a:fld>
            <a:endParaRPr lang="en-US" dirty="0"/>
          </a:p>
        </p:txBody>
      </p:sp>
    </p:spTree>
    <p:extLst>
      <p:ext uri="{BB962C8B-B14F-4D97-AF65-F5344CB8AC3E}">
        <p14:creationId xmlns:p14="http://schemas.microsoft.com/office/powerpoint/2010/main" val="5426683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2037"/>
          </a:xfrm>
        </p:spPr>
      </p:sp>
      <p:sp>
        <p:nvSpPr>
          <p:cNvPr id="3" name="Notes Placeholder 2"/>
          <p:cNvSpPr>
            <a:spLocks noGrp="1"/>
          </p:cNvSpPr>
          <p:nvPr>
            <p:ph type="body" idx="1"/>
          </p:nvPr>
        </p:nvSpPr>
        <p:spPr/>
        <p:txBody>
          <a:bodyPr/>
          <a:lstStyle/>
          <a:p>
            <a:pPr marL="296408" indent="-296408">
              <a:spcBef>
                <a:spcPts val="1245"/>
              </a:spcBef>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55</a:t>
            </a:fld>
            <a:endParaRPr lang="en-US" dirty="0"/>
          </a:p>
        </p:txBody>
      </p:sp>
    </p:spTree>
    <p:extLst>
      <p:ext uri="{BB962C8B-B14F-4D97-AF65-F5344CB8AC3E}">
        <p14:creationId xmlns:p14="http://schemas.microsoft.com/office/powerpoint/2010/main" val="1682704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2037"/>
          </a:xfrm>
        </p:spPr>
      </p:sp>
      <p:sp>
        <p:nvSpPr>
          <p:cNvPr id="3" name="Notes Placeholder 2"/>
          <p:cNvSpPr>
            <a:spLocks noGrp="1"/>
          </p:cNvSpPr>
          <p:nvPr>
            <p:ph type="body" idx="1"/>
          </p:nvPr>
        </p:nvSpPr>
        <p:spPr/>
        <p:txBody>
          <a:bodyPr/>
          <a:lstStyle/>
          <a:p>
            <a:pPr>
              <a:lnSpc>
                <a:spcPct val="110000"/>
              </a:lnSpc>
              <a:spcBef>
                <a:spcPts val="0"/>
              </a:spcBef>
              <a:buClrTx/>
            </a:pPr>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58</a:t>
            </a:fld>
            <a:endParaRPr lang="en-US" dirty="0"/>
          </a:p>
        </p:txBody>
      </p:sp>
    </p:spTree>
    <p:extLst>
      <p:ext uri="{BB962C8B-B14F-4D97-AF65-F5344CB8AC3E}">
        <p14:creationId xmlns:p14="http://schemas.microsoft.com/office/powerpoint/2010/main" val="10653718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2037"/>
          </a:xfrm>
        </p:spPr>
      </p:sp>
      <p:sp>
        <p:nvSpPr>
          <p:cNvPr id="3" name="Notes Placeholder 2"/>
          <p:cNvSpPr>
            <a:spLocks noGrp="1"/>
          </p:cNvSpPr>
          <p:nvPr>
            <p:ph type="body" idx="1"/>
          </p:nvPr>
        </p:nvSpPr>
        <p:spPr/>
        <p:txBody>
          <a:bodyPr/>
          <a:lstStyle/>
          <a:p>
            <a:pPr marL="285666" indent="-28566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59</a:t>
            </a:fld>
            <a:endParaRPr lang="en-US" dirty="0"/>
          </a:p>
        </p:txBody>
      </p:sp>
    </p:spTree>
    <p:extLst>
      <p:ext uri="{BB962C8B-B14F-4D97-AF65-F5344CB8AC3E}">
        <p14:creationId xmlns:p14="http://schemas.microsoft.com/office/powerpoint/2010/main" val="35501283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60</a:t>
            </a:fld>
            <a:endParaRPr lang="en-US" dirty="0"/>
          </a:p>
        </p:txBody>
      </p:sp>
    </p:spTree>
    <p:extLst>
      <p:ext uri="{BB962C8B-B14F-4D97-AF65-F5344CB8AC3E}">
        <p14:creationId xmlns:p14="http://schemas.microsoft.com/office/powerpoint/2010/main" val="2882416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61</a:t>
            </a:fld>
            <a:endParaRPr lang="en-US" dirty="0"/>
          </a:p>
        </p:txBody>
      </p:sp>
    </p:spTree>
    <p:extLst>
      <p:ext uri="{BB962C8B-B14F-4D97-AF65-F5344CB8AC3E}">
        <p14:creationId xmlns:p14="http://schemas.microsoft.com/office/powerpoint/2010/main" val="33840268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20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62</a:t>
            </a:fld>
            <a:endParaRPr lang="en-US" dirty="0"/>
          </a:p>
        </p:txBody>
      </p:sp>
    </p:spTree>
    <p:extLst>
      <p:ext uri="{BB962C8B-B14F-4D97-AF65-F5344CB8AC3E}">
        <p14:creationId xmlns:p14="http://schemas.microsoft.com/office/powerpoint/2010/main" val="30975120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63</a:t>
            </a:fld>
            <a:endParaRPr lang="en-US" dirty="0"/>
          </a:p>
        </p:txBody>
      </p:sp>
    </p:spTree>
    <p:extLst>
      <p:ext uri="{BB962C8B-B14F-4D97-AF65-F5344CB8AC3E}">
        <p14:creationId xmlns:p14="http://schemas.microsoft.com/office/powerpoint/2010/main" val="6174755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2037"/>
          </a:xfrm>
        </p:spPr>
      </p:sp>
      <p:sp>
        <p:nvSpPr>
          <p:cNvPr id="3" name="Notes Placeholder 2"/>
          <p:cNvSpPr>
            <a:spLocks noGrp="1"/>
          </p:cNvSpPr>
          <p:nvPr>
            <p:ph type="body" idx="1"/>
          </p:nvPr>
        </p:nvSpPr>
        <p:spPr/>
        <p:txBody>
          <a:bodyPr/>
          <a:lstStyle/>
          <a:p>
            <a:pPr marL="275353" indent="-275353">
              <a:spcBef>
                <a:spcPts val="578"/>
              </a:spcBef>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64</a:t>
            </a:fld>
            <a:endParaRPr lang="en-US" dirty="0"/>
          </a:p>
        </p:txBody>
      </p:sp>
    </p:spTree>
    <p:extLst>
      <p:ext uri="{BB962C8B-B14F-4D97-AF65-F5344CB8AC3E}">
        <p14:creationId xmlns:p14="http://schemas.microsoft.com/office/powerpoint/2010/main" val="3276071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6</a:t>
            </a:fld>
            <a:endParaRPr lang="en-US" dirty="0"/>
          </a:p>
        </p:txBody>
      </p:sp>
    </p:spTree>
    <p:extLst>
      <p:ext uri="{BB962C8B-B14F-4D97-AF65-F5344CB8AC3E}">
        <p14:creationId xmlns:p14="http://schemas.microsoft.com/office/powerpoint/2010/main" val="39502062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20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65</a:t>
            </a:fld>
            <a:endParaRPr lang="en-US" dirty="0"/>
          </a:p>
        </p:txBody>
      </p:sp>
    </p:spTree>
    <p:extLst>
      <p:ext uri="{BB962C8B-B14F-4D97-AF65-F5344CB8AC3E}">
        <p14:creationId xmlns:p14="http://schemas.microsoft.com/office/powerpoint/2010/main" val="1379562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2037"/>
          </a:xfrm>
        </p:spPr>
      </p:sp>
      <p:sp>
        <p:nvSpPr>
          <p:cNvPr id="3" name="Notes Placeholder 2"/>
          <p:cNvSpPr>
            <a:spLocks noGrp="1"/>
          </p:cNvSpPr>
          <p:nvPr>
            <p:ph type="body" idx="1"/>
          </p:nvPr>
        </p:nvSpPr>
        <p:spPr/>
        <p:txBody>
          <a:bodyPr/>
          <a:lstStyle/>
          <a:p>
            <a:r>
              <a:rPr lang="en-US" dirty="0" smtClean="0"/>
              <a:t>See 2SHB</a:t>
            </a:r>
            <a:r>
              <a:rPr lang="en-US" baseline="0" dirty="0" smtClean="0"/>
              <a:t> 1888</a:t>
            </a:r>
          </a:p>
          <a:p>
            <a:r>
              <a:rPr lang="en-US" baseline="0" dirty="0" smtClean="0"/>
              <a:t>Morgan, change title from light brown to black.  I notice on the previous page you have the title “A Sampling of Common Exemptions” starts at the far left, then the title “Personal Information” is indented as well as the bulleted sentences/paragraphs.  On this page and the next page shouldn’t the titles be indented as well as the bulleted sentences/paragraphs because they are a part of “A Sampling of Common Exemptions” ?  And they should look like the previous page (uniformly)?I hope I explained myself correctly.  And pages 66 and 67 a “continued” from page 65 should that be at the top of the page?  And I could be totally wrong that these three pages are interrelated Morgan.  Thank you listening!</a:t>
            </a:r>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66</a:t>
            </a:fld>
            <a:endParaRPr lang="en-US" dirty="0"/>
          </a:p>
        </p:txBody>
      </p:sp>
    </p:spTree>
    <p:extLst>
      <p:ext uri="{BB962C8B-B14F-4D97-AF65-F5344CB8AC3E}">
        <p14:creationId xmlns:p14="http://schemas.microsoft.com/office/powerpoint/2010/main" val="27577710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67</a:t>
            </a:fld>
            <a:endParaRPr lang="en-US" dirty="0"/>
          </a:p>
        </p:txBody>
      </p:sp>
    </p:spTree>
    <p:extLst>
      <p:ext uri="{BB962C8B-B14F-4D97-AF65-F5344CB8AC3E}">
        <p14:creationId xmlns:p14="http://schemas.microsoft.com/office/powerpoint/2010/main" val="2503125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2037"/>
          </a:xfrm>
        </p:spPr>
      </p:sp>
      <p:sp>
        <p:nvSpPr>
          <p:cNvPr id="3" name="Notes Placeholder 2"/>
          <p:cNvSpPr>
            <a:spLocks noGrp="1"/>
          </p:cNvSpPr>
          <p:nvPr>
            <p:ph type="body" idx="1"/>
          </p:nvPr>
        </p:nvSpPr>
        <p:spPr/>
        <p:txBody>
          <a:bodyPr/>
          <a:lstStyle/>
          <a:p>
            <a:pPr marL="285666" indent="-285666">
              <a:spcBef>
                <a:spcPts val="600"/>
              </a:spcBef>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68</a:t>
            </a:fld>
            <a:endParaRPr lang="en-US" dirty="0"/>
          </a:p>
        </p:txBody>
      </p:sp>
    </p:spTree>
    <p:extLst>
      <p:ext uri="{BB962C8B-B14F-4D97-AF65-F5344CB8AC3E}">
        <p14:creationId xmlns:p14="http://schemas.microsoft.com/office/powerpoint/2010/main" val="422708754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20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69</a:t>
            </a:fld>
            <a:endParaRPr lang="en-US" dirty="0"/>
          </a:p>
        </p:txBody>
      </p:sp>
    </p:spTree>
    <p:extLst>
      <p:ext uri="{BB962C8B-B14F-4D97-AF65-F5344CB8AC3E}">
        <p14:creationId xmlns:p14="http://schemas.microsoft.com/office/powerpoint/2010/main" val="12093700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70</a:t>
            </a:fld>
            <a:endParaRPr lang="en-US" dirty="0"/>
          </a:p>
        </p:txBody>
      </p:sp>
    </p:spTree>
    <p:extLst>
      <p:ext uri="{BB962C8B-B14F-4D97-AF65-F5344CB8AC3E}">
        <p14:creationId xmlns:p14="http://schemas.microsoft.com/office/powerpoint/2010/main" val="37941849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20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71</a:t>
            </a:fld>
            <a:endParaRPr lang="en-US" dirty="0"/>
          </a:p>
        </p:txBody>
      </p:sp>
    </p:spTree>
    <p:extLst>
      <p:ext uri="{BB962C8B-B14F-4D97-AF65-F5344CB8AC3E}">
        <p14:creationId xmlns:p14="http://schemas.microsoft.com/office/powerpoint/2010/main" val="513610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7</a:t>
            </a:fld>
            <a:endParaRPr lang="en-US" dirty="0"/>
          </a:p>
        </p:txBody>
      </p:sp>
    </p:spTree>
    <p:extLst>
      <p:ext uri="{BB962C8B-B14F-4D97-AF65-F5344CB8AC3E}">
        <p14:creationId xmlns:p14="http://schemas.microsoft.com/office/powerpoint/2010/main" val="1400660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8</a:t>
            </a:fld>
            <a:endParaRPr lang="en-US" dirty="0"/>
          </a:p>
        </p:txBody>
      </p:sp>
    </p:spTree>
    <p:extLst>
      <p:ext uri="{BB962C8B-B14F-4D97-AF65-F5344CB8AC3E}">
        <p14:creationId xmlns:p14="http://schemas.microsoft.com/office/powerpoint/2010/main" val="2854866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9</a:t>
            </a:fld>
            <a:endParaRPr lang="en-US" dirty="0"/>
          </a:p>
        </p:txBody>
      </p:sp>
    </p:spTree>
    <p:extLst>
      <p:ext uri="{BB962C8B-B14F-4D97-AF65-F5344CB8AC3E}">
        <p14:creationId xmlns:p14="http://schemas.microsoft.com/office/powerpoint/2010/main" val="1670738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45686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DAA3FD8-6553-4A31-BA60-73D3F137124F}" type="slidenum">
              <a:rPr lang="en-US" smtClean="0"/>
              <a:pPr>
                <a:defRPr/>
              </a:pPr>
              <a:t>‹#›</a:t>
            </a:fld>
            <a:endParaRPr lang="en-US" dirty="0"/>
          </a:p>
        </p:txBody>
      </p:sp>
    </p:spTree>
    <p:extLst>
      <p:ext uri="{BB962C8B-B14F-4D97-AF65-F5344CB8AC3E}">
        <p14:creationId xmlns:p14="http://schemas.microsoft.com/office/powerpoint/2010/main" val="41232406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DB36A8B-DE24-4199-9E0F-63C7156EF276}" type="slidenum">
              <a:rPr lang="en-US" smtClean="0"/>
              <a:pPr>
                <a:defRPr/>
              </a:pPr>
              <a:t>‹#›</a:t>
            </a:fld>
            <a:endParaRPr lang="en-US" dirty="0"/>
          </a:p>
        </p:txBody>
      </p:sp>
    </p:spTree>
    <p:extLst>
      <p:ext uri="{BB962C8B-B14F-4D97-AF65-F5344CB8AC3E}">
        <p14:creationId xmlns:p14="http://schemas.microsoft.com/office/powerpoint/2010/main" val="1539083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186D62D-5E03-44DF-A771-5611B4EE8A77}" type="slidenum">
              <a:rPr lang="en-US" smtClean="0"/>
              <a:pPr>
                <a:defRPr/>
              </a:pPr>
              <a:t>‹#›</a:t>
            </a:fld>
            <a:endParaRPr lang="en-US" dirty="0"/>
          </a:p>
        </p:txBody>
      </p:sp>
    </p:spTree>
    <p:extLst>
      <p:ext uri="{BB962C8B-B14F-4D97-AF65-F5344CB8AC3E}">
        <p14:creationId xmlns:p14="http://schemas.microsoft.com/office/powerpoint/2010/main" val="978968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762000"/>
            <a:ext cx="10566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17601" y="2362201"/>
            <a:ext cx="5027084" cy="37242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47884" y="2362201"/>
            <a:ext cx="5027083" cy="37242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dirty="0"/>
          </a:p>
        </p:txBody>
      </p:sp>
      <p:sp>
        <p:nvSpPr>
          <p:cNvPr id="6" name="Rectangle 12"/>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3"/>
          <p:cNvSpPr>
            <a:spLocks noGrp="1" noChangeArrowheads="1"/>
          </p:cNvSpPr>
          <p:nvPr>
            <p:ph type="sldNum" sz="quarter" idx="12"/>
          </p:nvPr>
        </p:nvSpPr>
        <p:spPr>
          <a:ln/>
        </p:spPr>
        <p:txBody>
          <a:bodyPr/>
          <a:lstStyle>
            <a:lvl1pPr>
              <a:defRPr/>
            </a:lvl1pPr>
          </a:lstStyle>
          <a:p>
            <a:pPr>
              <a:defRPr/>
            </a:pPr>
            <a:fld id="{FEEFDEEA-21CB-4B6C-9067-71FCB8853A41}" type="slidenum">
              <a:rPr lang="en-US" smtClean="0"/>
              <a:pPr>
                <a:defRPr/>
              </a:pPr>
              <a:t>‹#›</a:t>
            </a:fld>
            <a:endParaRPr lang="en-US" dirty="0"/>
          </a:p>
        </p:txBody>
      </p:sp>
    </p:spTree>
    <p:extLst>
      <p:ext uri="{BB962C8B-B14F-4D97-AF65-F5344CB8AC3E}">
        <p14:creationId xmlns:p14="http://schemas.microsoft.com/office/powerpoint/2010/main" val="60060449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1"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8264C6-C478-4CCC-B254-0A1659B40216}" type="datetime1">
              <a:rPr lang="en-US" smtClean="0"/>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66733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762000"/>
            <a:ext cx="10566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17603" y="2362200"/>
            <a:ext cx="10257367" cy="1785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17603" y="4300543"/>
            <a:ext cx="10257367" cy="1785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dirty="0"/>
          </a:p>
        </p:txBody>
      </p:sp>
      <p:sp>
        <p:nvSpPr>
          <p:cNvPr id="6" name="Rectangle 12"/>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3"/>
          <p:cNvSpPr>
            <a:spLocks noGrp="1" noChangeArrowheads="1"/>
          </p:cNvSpPr>
          <p:nvPr>
            <p:ph type="sldNum" sz="quarter" idx="12"/>
          </p:nvPr>
        </p:nvSpPr>
        <p:spPr>
          <a:ln/>
        </p:spPr>
        <p:txBody>
          <a:bodyPr/>
          <a:lstStyle>
            <a:lvl1pPr>
              <a:defRPr/>
            </a:lvl1pPr>
          </a:lstStyle>
          <a:p>
            <a:pPr>
              <a:defRPr/>
            </a:pPr>
            <a:fld id="{7BA58FC3-0988-40AB-9761-07BF02B60246}" type="slidenum">
              <a:rPr lang="en-US"/>
              <a:pPr>
                <a:defRPr/>
              </a:pPr>
              <a:t>‹#›</a:t>
            </a:fld>
            <a:endParaRPr lang="en-US" dirty="0"/>
          </a:p>
        </p:txBody>
      </p:sp>
    </p:spTree>
    <p:extLst>
      <p:ext uri="{BB962C8B-B14F-4D97-AF65-F5344CB8AC3E}">
        <p14:creationId xmlns:p14="http://schemas.microsoft.com/office/powerpoint/2010/main" val="1290004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B6DA2BE-93A6-4C0E-BC3B-5C91D8DE6623}" type="slidenum">
              <a:rPr lang="en-US" smtClean="0"/>
              <a:pPr>
                <a:defRPr/>
              </a:pPr>
              <a:t>‹#›</a:t>
            </a:fld>
            <a:endParaRPr lang="en-US" dirty="0"/>
          </a:p>
        </p:txBody>
      </p:sp>
    </p:spTree>
    <p:extLst>
      <p:ext uri="{BB962C8B-B14F-4D97-AF65-F5344CB8AC3E}">
        <p14:creationId xmlns:p14="http://schemas.microsoft.com/office/powerpoint/2010/main" val="1486252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886972A-E053-4FC2-8575-995C6E30F1E7}" type="slidenum">
              <a:rPr lang="en-US" smtClean="0"/>
              <a:pPr>
                <a:defRPr/>
              </a:pPr>
              <a:t>‹#›</a:t>
            </a:fld>
            <a:endParaRPr lang="en-US" dirty="0"/>
          </a:p>
        </p:txBody>
      </p:sp>
    </p:spTree>
    <p:extLst>
      <p:ext uri="{BB962C8B-B14F-4D97-AF65-F5344CB8AC3E}">
        <p14:creationId xmlns:p14="http://schemas.microsoft.com/office/powerpoint/2010/main" val="3350615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FEEFDEEA-21CB-4B6C-9067-71FCB8853A41}" type="slidenum">
              <a:rPr lang="en-US" smtClean="0"/>
              <a:pPr>
                <a:defRPr/>
              </a:pPr>
              <a:t>‹#›</a:t>
            </a:fld>
            <a:endParaRPr lang="en-US" dirty="0"/>
          </a:p>
        </p:txBody>
      </p:sp>
    </p:spTree>
    <p:extLst>
      <p:ext uri="{BB962C8B-B14F-4D97-AF65-F5344CB8AC3E}">
        <p14:creationId xmlns:p14="http://schemas.microsoft.com/office/powerpoint/2010/main" val="264783488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FEEFDEEA-21CB-4B6C-9067-71FCB8853A41}" type="slidenum">
              <a:rPr lang="en-US" smtClean="0"/>
              <a:pPr>
                <a:defRPr/>
              </a:pPr>
              <a:t>‹#›</a:t>
            </a:fld>
            <a:endParaRPr lang="en-US" dirty="0"/>
          </a:p>
        </p:txBody>
      </p:sp>
    </p:spTree>
    <p:extLst>
      <p:ext uri="{BB962C8B-B14F-4D97-AF65-F5344CB8AC3E}">
        <p14:creationId xmlns:p14="http://schemas.microsoft.com/office/powerpoint/2010/main" val="62831677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E9C3A130-C55C-437C-8CC6-DB69EB81CFC8}" type="slidenum">
              <a:rPr lang="en-US" smtClean="0"/>
              <a:pPr>
                <a:defRPr/>
              </a:pPr>
              <a:t>‹#›</a:t>
            </a:fld>
            <a:endParaRPr lang="en-US" dirty="0"/>
          </a:p>
        </p:txBody>
      </p:sp>
    </p:spTree>
    <p:extLst>
      <p:ext uri="{BB962C8B-B14F-4D97-AF65-F5344CB8AC3E}">
        <p14:creationId xmlns:p14="http://schemas.microsoft.com/office/powerpoint/2010/main" val="3755063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EF2816D2-2B78-4474-9B8D-855FCEEE2473}" type="slidenum">
              <a:rPr lang="en-US" smtClean="0"/>
              <a:pPr>
                <a:defRPr/>
              </a:pPr>
              <a:t>‹#›</a:t>
            </a:fld>
            <a:endParaRPr lang="en-US" dirty="0"/>
          </a:p>
        </p:txBody>
      </p:sp>
    </p:spTree>
    <p:extLst>
      <p:ext uri="{BB962C8B-B14F-4D97-AF65-F5344CB8AC3E}">
        <p14:creationId xmlns:p14="http://schemas.microsoft.com/office/powerpoint/2010/main" val="3461648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FEEFDEEA-21CB-4B6C-9067-71FCB8853A41}" type="slidenum">
              <a:rPr lang="en-US" smtClean="0"/>
              <a:pPr>
                <a:defRPr/>
              </a:pPr>
              <a:t>‹#›</a:t>
            </a:fld>
            <a:endParaRPr lang="en-US" dirty="0"/>
          </a:p>
        </p:txBody>
      </p:sp>
      <p:sp>
        <p:nvSpPr>
          <p:cNvPr id="9" name="Content Placeholder 8"/>
          <p:cNvSpPr>
            <a:spLocks noGrp="1"/>
          </p:cNvSpPr>
          <p:nvPr>
            <p:ph sz="quarter" idx="13"/>
          </p:nvPr>
        </p:nvSpPr>
        <p:spPr>
          <a:xfrm>
            <a:off x="406400" y="381000"/>
            <a:ext cx="10363200" cy="494284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265140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pPr>
              <a:defRPr/>
            </a:pPr>
            <a:endParaRPr lang="en-US" dirty="0"/>
          </a:p>
        </p:txBody>
      </p:sp>
      <p:sp>
        <p:nvSpPr>
          <p:cNvPr id="9" name="Slide Number Placeholder 8"/>
          <p:cNvSpPr>
            <a:spLocks noGrp="1"/>
          </p:cNvSpPr>
          <p:nvPr>
            <p:ph type="sldNum" sz="quarter" idx="11"/>
          </p:nvPr>
        </p:nvSpPr>
        <p:spPr/>
        <p:txBody>
          <a:bodyPr/>
          <a:lstStyle/>
          <a:p>
            <a:pPr>
              <a:defRPr/>
            </a:pPr>
            <a:fld id="{FEEFDEEA-21CB-4B6C-9067-71FCB8853A41}" type="slidenum">
              <a:rPr lang="en-US" smtClean="0"/>
              <a:pPr>
                <a:defRPr/>
              </a:pPr>
              <a:t>‹#›</a:t>
            </a:fld>
            <a:endParaRPr lang="en-US" dirty="0"/>
          </a:p>
        </p:txBody>
      </p:sp>
      <p:sp>
        <p:nvSpPr>
          <p:cNvPr id="10" name="Footer Placeholder 9"/>
          <p:cNvSpPr>
            <a:spLocks noGrp="1"/>
          </p:cNvSpPr>
          <p:nvPr>
            <p:ph type="ftr" sz="quarter" idx="12"/>
          </p:nvPr>
        </p:nvSpPr>
        <p:spPr/>
        <p:txBody>
          <a:bodyPr/>
          <a:lstStyle/>
          <a:p>
            <a:pPr>
              <a:defRPr/>
            </a:pPr>
            <a:endParaRPr lang="en-US" dirty="0"/>
          </a:p>
        </p:txBody>
      </p:sp>
    </p:spTree>
    <p:extLst>
      <p:ext uri="{BB962C8B-B14F-4D97-AF65-F5344CB8AC3E}">
        <p14:creationId xmlns:p14="http://schemas.microsoft.com/office/powerpoint/2010/main" val="9870613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1E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04800"/>
            <a:ext cx="101600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11277600" y="0"/>
            <a:ext cx="91440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FEEFDEEA-21CB-4B6C-9067-71FCB8853A41}" type="slidenum">
              <a:rPr lang="en-US" smtClean="0"/>
              <a:pPr>
                <a:defRPr/>
              </a:pPr>
              <a:t>‹#›</a:t>
            </a:fld>
            <a:endParaRPr lang="en-US" dirty="0"/>
          </a:p>
        </p:txBody>
      </p:sp>
      <p:sp>
        <p:nvSpPr>
          <p:cNvPr id="5" name="Footer Placeholder 4"/>
          <p:cNvSpPr>
            <a:spLocks noGrp="1"/>
          </p:cNvSpPr>
          <p:nvPr>
            <p:ph type="ftr" sz="quarter" idx="3"/>
          </p:nvPr>
        </p:nvSpPr>
        <p:spPr>
          <a:xfrm>
            <a:off x="101601" y="6456915"/>
            <a:ext cx="3156375" cy="365760"/>
          </a:xfrm>
          <a:prstGeom prst="rect">
            <a:avLst/>
          </a:prstGeom>
        </p:spPr>
        <p:txBody>
          <a:bodyPr vert="horz" lIns="91440" tIns="45720" rIns="91440" bIns="45720" rtlCol="0" anchor="ctr"/>
          <a:lstStyle>
            <a:lvl1pPr algn="l">
              <a:defRPr sz="1200">
                <a:solidFill>
                  <a:schemeClr val="bg1"/>
                </a:solidFill>
              </a:defRPr>
            </a:lvl1pPr>
          </a:lstStyle>
          <a:p>
            <a:pPr>
              <a:defRPr/>
            </a:pPr>
            <a:endParaRPr lang="en-US" dirty="0"/>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pPr>
              <a:defRPr/>
            </a:pPr>
            <a:endParaRPr lang="en-US" dirty="0"/>
          </a:p>
        </p:txBody>
      </p:sp>
    </p:spTree>
    <p:extLst>
      <p:ext uri="{BB962C8B-B14F-4D97-AF65-F5344CB8AC3E}">
        <p14:creationId xmlns:p14="http://schemas.microsoft.com/office/powerpoint/2010/main" val="404143790"/>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1" r:id="rId13"/>
    <p:sldLayoutId id="2147483942" r:id="rId14"/>
  </p:sldLayoutIdLst>
  <p:timing>
    <p:tnLst>
      <p:par>
        <p:cTn id="1" dur="indefinite" restart="never" nodeType="tmRoot"/>
      </p:par>
    </p:tnLst>
  </p:timing>
  <p:hf hdr="0" ftr="0" dt="0"/>
  <p:txStyles>
    <p:titleStyle>
      <a:lvl1pPr algn="l" defTabSz="914400" rtl="0" eaLnBrk="1" latinLnBrk="0" hangingPunct="1">
        <a:spcBef>
          <a:spcPct val="0"/>
        </a:spcBef>
        <a:buNone/>
        <a:defRPr sz="4600" kern="1200" cap="none" spc="-100" baseline="0">
          <a:ln>
            <a:noFill/>
          </a:ln>
          <a:solidFill>
            <a:schemeClr val="tx2"/>
          </a:solidFill>
          <a:effectLst/>
          <a:latin typeface="Arial" panose="020B0604020202020204" pitchFamily="34" charset="0"/>
          <a:ea typeface="+mj-ea"/>
          <a:cs typeface="Arial" panose="020B0604020202020204" pitchFamily="34" charset="0"/>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Arial" panose="020B0604020202020204" pitchFamily="34" charset="0"/>
          <a:ea typeface="+mn-ea"/>
          <a:cs typeface="Arial" panose="020B0604020202020204" pitchFamily="34" charset="0"/>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hyperlink" Target="mailto:PRAConsultation@atg.wa.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atg.wa.gov/pra-consulting-progra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jpg"/><Relationship Id="rId4" Type="http://schemas.openxmlformats.org/officeDocument/2006/relationships/image" Target="../media/image47.jpg"/></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55.wmf"/></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image" Target="../media/image59.wmf"/><Relationship Id="rId7" Type="http://schemas.openxmlformats.org/officeDocument/2006/relationships/image" Target="../media/image63.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62.wmf"/><Relationship Id="rId5" Type="http://schemas.openxmlformats.org/officeDocument/2006/relationships/image" Target="../media/image61.emf"/><Relationship Id="rId4" Type="http://schemas.openxmlformats.org/officeDocument/2006/relationships/image" Target="../media/image60.png"/><Relationship Id="rId9" Type="http://schemas.openxmlformats.org/officeDocument/2006/relationships/image" Target="../media/image65.wmf"/></Relationships>
</file>

<file path=ppt/slides/_rels/slide4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86.jpeg"/><Relationship Id="rId4" Type="http://schemas.openxmlformats.org/officeDocument/2006/relationships/image" Target="../media/image85.png"/></Relationships>
</file>

<file path=ppt/slides/_rels/slide6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81298" y="389641"/>
            <a:ext cx="6652890" cy="1861427"/>
          </a:xfrm>
          <a:prstGeom prst="rect">
            <a:avLst/>
          </a:prstGeom>
          <a:solidFill>
            <a:srgbClr val="FFFE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ctrTitle"/>
          </p:nvPr>
        </p:nvSpPr>
        <p:spPr>
          <a:xfrm>
            <a:off x="408476" y="3724697"/>
            <a:ext cx="6629400" cy="1613589"/>
          </a:xfrm>
        </p:spPr>
        <p:txBody>
          <a:bodyPr anchor="t">
            <a:noAutofit/>
          </a:bodyPr>
          <a:lstStyle/>
          <a:p>
            <a:pPr algn="ctr"/>
            <a:r>
              <a:rPr lang="en-US" sz="3200" b="1" dirty="0" smtClean="0">
                <a:solidFill>
                  <a:srgbClr val="FFFEE8"/>
                </a:solidFill>
              </a:rPr>
              <a:t>Open Public Meetings Act</a:t>
            </a:r>
            <a:r>
              <a:rPr lang="en-US" sz="3200" b="1" dirty="0">
                <a:solidFill>
                  <a:srgbClr val="FFFEE8"/>
                </a:solidFill>
              </a:rPr>
              <a:t/>
            </a:r>
            <a:br>
              <a:rPr lang="en-US" sz="3200" b="1" dirty="0">
                <a:solidFill>
                  <a:srgbClr val="FFFEE8"/>
                </a:solidFill>
              </a:rPr>
            </a:br>
            <a:r>
              <a:rPr lang="en-US" sz="3200" b="1" dirty="0">
                <a:solidFill>
                  <a:srgbClr val="FFFEE8"/>
                </a:solidFill>
              </a:rPr>
              <a:t>RCW </a:t>
            </a:r>
            <a:r>
              <a:rPr lang="en-US" sz="3200" b="1" dirty="0" smtClean="0">
                <a:solidFill>
                  <a:srgbClr val="FFFEE8"/>
                </a:solidFill>
              </a:rPr>
              <a:t>42.30</a:t>
            </a:r>
            <a:endParaRPr lang="en-US" sz="3200" dirty="0">
              <a:solidFill>
                <a:srgbClr val="FFFEE8"/>
              </a:solidFill>
            </a:endParaRPr>
          </a:p>
        </p:txBody>
      </p:sp>
      <p:sp>
        <p:nvSpPr>
          <p:cNvPr id="6" name="Subtitle 5"/>
          <p:cNvSpPr>
            <a:spLocks noGrp="1"/>
          </p:cNvSpPr>
          <p:nvPr>
            <p:ph type="subTitle" idx="1"/>
          </p:nvPr>
        </p:nvSpPr>
        <p:spPr>
          <a:xfrm>
            <a:off x="667222" y="5441928"/>
            <a:ext cx="9418320" cy="1158240"/>
          </a:xfrm>
        </p:spPr>
        <p:txBody>
          <a:bodyPr/>
          <a:lstStyle/>
          <a:p>
            <a:pPr>
              <a:spcAft>
                <a:spcPts val="600"/>
              </a:spcAft>
              <a:defRPr/>
            </a:pPr>
            <a:r>
              <a:rPr lang="en-US" b="1" kern="0" dirty="0" smtClean="0">
                <a:solidFill>
                  <a:srgbClr val="FFFEE8"/>
                </a:solidFill>
              </a:rPr>
              <a:t>December 9, </a:t>
            </a:r>
            <a:r>
              <a:rPr lang="en-US" b="1" kern="0" dirty="0">
                <a:solidFill>
                  <a:srgbClr val="FFFEE8"/>
                </a:solidFill>
              </a:rPr>
              <a:t>2020</a:t>
            </a:r>
          </a:p>
          <a:p>
            <a:pPr>
              <a:spcAft>
                <a:spcPts val="600"/>
              </a:spcAft>
              <a:defRPr/>
            </a:pPr>
            <a:r>
              <a:rPr lang="en-US" b="1" kern="0" dirty="0" smtClean="0">
                <a:solidFill>
                  <a:srgbClr val="FFFEE8"/>
                </a:solidFill>
              </a:rPr>
              <a:t>Training Prepared </a:t>
            </a:r>
            <a:r>
              <a:rPr lang="en-US" b="1" kern="0" dirty="0">
                <a:solidFill>
                  <a:srgbClr val="FFFEE8"/>
                </a:solidFill>
              </a:rPr>
              <a:t>by Washington State Attorney General’s Office</a:t>
            </a:r>
          </a:p>
          <a:p>
            <a:endParaRPr lang="en-US" dirty="0"/>
          </a:p>
        </p:txBody>
      </p:sp>
      <p:sp>
        <p:nvSpPr>
          <p:cNvPr id="4" name="Slide Number Placeholder 3"/>
          <p:cNvSpPr>
            <a:spLocks noGrp="1"/>
          </p:cNvSpPr>
          <p:nvPr>
            <p:ph type="sldNum" sz="quarter" idx="12"/>
          </p:nvPr>
        </p:nvSpPr>
        <p:spPr/>
        <p:txBody>
          <a:bodyPr/>
          <a:lstStyle/>
          <a:p>
            <a:pPr>
              <a:defRPr/>
            </a:pPr>
            <a:fld id="{9B6DA2BE-93A6-4C0E-BC3B-5C91D8DE6623}" type="slidenum">
              <a:rPr lang="en-US" smtClean="0"/>
              <a:pPr>
                <a:defRPr/>
              </a:pPr>
              <a:t>1</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3200" y="5007033"/>
            <a:ext cx="1828800" cy="1850967"/>
          </a:xfrm>
          <a:prstGeom prst="rect">
            <a:avLst/>
          </a:prstGeom>
        </p:spPr>
      </p:pic>
      <p:cxnSp>
        <p:nvCxnSpPr>
          <p:cNvPr id="10" name="Straight Connector 9"/>
          <p:cNvCxnSpPr/>
          <p:nvPr/>
        </p:nvCxnSpPr>
        <p:spPr>
          <a:xfrm flipV="1">
            <a:off x="0" y="4953000"/>
            <a:ext cx="12192000" cy="35121"/>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0448678" y="4244199"/>
            <a:ext cx="1338072" cy="584200"/>
          </a:xfrm>
          <a:prstGeom prst="rect">
            <a:avLst/>
          </a:prstGeom>
          <a:solidFill>
            <a:srgbClr val="456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10448678" y="2117860"/>
            <a:ext cx="514978" cy="241102"/>
          </a:xfrm>
          <a:prstGeom prst="rect">
            <a:avLst/>
          </a:prstGeom>
          <a:solidFill>
            <a:srgbClr val="456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396090" y="4307083"/>
            <a:ext cx="609600" cy="229216"/>
          </a:xfrm>
          <a:prstGeom prst="rect">
            <a:avLst/>
          </a:prstGeom>
          <a:solidFill>
            <a:srgbClr val="456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9091290" y="3985001"/>
            <a:ext cx="433710" cy="322081"/>
          </a:xfrm>
          <a:prstGeom prst="rect">
            <a:avLst/>
          </a:prstGeom>
          <a:solidFill>
            <a:srgbClr val="456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9179235" y="4093614"/>
            <a:ext cx="433710" cy="322081"/>
          </a:xfrm>
          <a:prstGeom prst="rect">
            <a:avLst/>
          </a:prstGeom>
          <a:solidFill>
            <a:srgbClr val="456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4"/>
          <p:cNvSpPr txBox="1">
            <a:spLocks/>
          </p:cNvSpPr>
          <p:nvPr/>
        </p:nvSpPr>
        <p:spPr>
          <a:xfrm>
            <a:off x="228668" y="2258981"/>
            <a:ext cx="11558150" cy="251982"/>
          </a:xfrm>
          <a:prstGeom prst="rect">
            <a:avLst/>
          </a:prstGeom>
        </p:spPr>
        <p:txBody>
          <a:bodyPr vert="horz" lIns="91440" tIns="45720" rIns="91440" bIns="45720" rtlCol="0" anchor="t">
            <a:noAutofit/>
          </a:bodyPr>
          <a:lstStyle>
            <a:lvl1pPr algn="l" defTabSz="914400" rtl="0" eaLnBrk="1" latinLnBrk="0" hangingPunct="1">
              <a:spcBef>
                <a:spcPct val="0"/>
              </a:spcBef>
              <a:buNone/>
              <a:defRPr sz="6600" kern="1200" cap="none" spc="-100" baseline="0">
                <a:ln>
                  <a:noFill/>
                </a:ln>
                <a:solidFill>
                  <a:schemeClr val="tx2"/>
                </a:solidFill>
                <a:effectLst/>
                <a:latin typeface="Arial" panose="020B0604020202020204" pitchFamily="34" charset="0"/>
                <a:ea typeface="+mj-ea"/>
                <a:cs typeface="Arial" panose="020B0604020202020204" pitchFamily="34" charset="0"/>
              </a:defRPr>
            </a:lvl1pPr>
          </a:lstStyle>
          <a:p>
            <a:pPr algn="ctr" fontAlgn="auto">
              <a:spcAft>
                <a:spcPts val="0"/>
              </a:spcAft>
            </a:pPr>
            <a:r>
              <a:rPr lang="en-US" sz="3600" b="1" dirty="0" smtClean="0">
                <a:solidFill>
                  <a:srgbClr val="FFFEE8"/>
                </a:solidFill>
              </a:rPr>
              <a:t>Open Government Training for </a:t>
            </a:r>
          </a:p>
          <a:p>
            <a:pPr algn="ctr" fontAlgn="auto">
              <a:spcAft>
                <a:spcPts val="0"/>
              </a:spcAft>
            </a:pPr>
            <a:r>
              <a:rPr lang="en-US" sz="3600" b="1" dirty="0" smtClean="0">
                <a:solidFill>
                  <a:srgbClr val="FFFEE8"/>
                </a:solidFill>
              </a:rPr>
              <a:t>Newly Elected Officials in Two Acts</a:t>
            </a:r>
            <a:endParaRPr lang="en-US" sz="3600" dirty="0">
              <a:solidFill>
                <a:srgbClr val="FFFEE8"/>
              </a:solidFill>
            </a:endParaRPr>
          </a:p>
        </p:txBody>
      </p:sp>
      <p:sp>
        <p:nvSpPr>
          <p:cNvPr id="19" name="Title 4"/>
          <p:cNvSpPr txBox="1">
            <a:spLocks/>
          </p:cNvSpPr>
          <p:nvPr/>
        </p:nvSpPr>
        <p:spPr>
          <a:xfrm>
            <a:off x="5715000" y="3706646"/>
            <a:ext cx="6629400" cy="1611062"/>
          </a:xfrm>
          <a:prstGeom prst="rect">
            <a:avLst/>
          </a:prstGeom>
        </p:spPr>
        <p:txBody>
          <a:bodyPr vert="horz" lIns="91440" tIns="45720" rIns="91440" bIns="45720" rtlCol="0" anchor="t">
            <a:noAutofit/>
          </a:bodyPr>
          <a:lstStyle>
            <a:lvl1pPr algn="l" defTabSz="914400" rtl="0" eaLnBrk="1" latinLnBrk="0" hangingPunct="1">
              <a:spcBef>
                <a:spcPct val="0"/>
              </a:spcBef>
              <a:buNone/>
              <a:defRPr sz="6600" kern="1200" cap="none" spc="-100" baseline="0">
                <a:ln>
                  <a:noFill/>
                </a:ln>
                <a:solidFill>
                  <a:schemeClr val="tx2"/>
                </a:solidFill>
                <a:effectLst/>
                <a:latin typeface="Arial" panose="020B0604020202020204" pitchFamily="34" charset="0"/>
                <a:ea typeface="+mj-ea"/>
                <a:cs typeface="Arial" panose="020B0604020202020204" pitchFamily="34" charset="0"/>
              </a:defRPr>
            </a:lvl1pPr>
          </a:lstStyle>
          <a:p>
            <a:pPr algn="ctr" fontAlgn="auto">
              <a:spcAft>
                <a:spcPts val="0"/>
              </a:spcAft>
            </a:pPr>
            <a:r>
              <a:rPr lang="en-US" sz="3200" b="1" dirty="0" smtClean="0">
                <a:solidFill>
                  <a:srgbClr val="FFFEE8"/>
                </a:solidFill>
              </a:rPr>
              <a:t>Public Records Act</a:t>
            </a:r>
            <a:br>
              <a:rPr lang="en-US" sz="3200" b="1" dirty="0" smtClean="0">
                <a:solidFill>
                  <a:srgbClr val="FFFEE8"/>
                </a:solidFill>
              </a:rPr>
            </a:br>
            <a:r>
              <a:rPr lang="en-US" sz="3200" b="1" dirty="0" smtClean="0">
                <a:solidFill>
                  <a:srgbClr val="FFFEE8"/>
                </a:solidFill>
              </a:rPr>
              <a:t>RCW 42.56</a:t>
            </a:r>
            <a:endParaRPr lang="en-US" sz="3200" dirty="0">
              <a:solidFill>
                <a:srgbClr val="FFFEE8"/>
              </a:solidFill>
            </a:endParaRPr>
          </a:p>
        </p:txBody>
      </p:sp>
      <p:pic>
        <p:nvPicPr>
          <p:cNvPr id="1026" name="Picture 2" descr="https://www.kitsapgov.com/BOC_p/District%201%20Documents/WSAC_LOGO_GREE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4131" y="118527"/>
            <a:ext cx="6156557" cy="2315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036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F2816D2-2B78-4474-9B8D-855FCEEE2473}" type="slidenum">
              <a:rPr lang="en-US" smtClean="0"/>
              <a:pPr>
                <a:defRPr/>
              </a:pPr>
              <a:t>10</a:t>
            </a:fld>
            <a:endParaRPr lang="en-US" dirty="0"/>
          </a:p>
        </p:txBody>
      </p:sp>
      <p:sp>
        <p:nvSpPr>
          <p:cNvPr id="3" name="Rectangle 2"/>
          <p:cNvSpPr/>
          <p:nvPr/>
        </p:nvSpPr>
        <p:spPr>
          <a:xfrm>
            <a:off x="228600" y="228600"/>
            <a:ext cx="10363200" cy="590931"/>
          </a:xfrm>
          <a:prstGeom prst="rect">
            <a:avLst/>
          </a:prstGeom>
        </p:spPr>
        <p:txBody>
          <a:bodyPr wrap="square">
            <a:spAutoFit/>
          </a:bodyPr>
          <a:lstStyle/>
          <a:p>
            <a:pPr defTabSz="914400">
              <a:lnSpc>
                <a:spcPct val="90000"/>
              </a:lnSpc>
              <a:spcBef>
                <a:spcPct val="0"/>
              </a:spcBef>
              <a:defRPr/>
            </a:pPr>
            <a:r>
              <a:rPr lang="en-US" sz="3600" b="1" spc="-50" dirty="0" smtClean="0">
                <a:latin typeface="Arial" panose="020B0604020202020204" pitchFamily="34" charset="0"/>
                <a:ea typeface="+mj-ea"/>
                <a:cs typeface="Arial" panose="020B0604020202020204" pitchFamily="34" charset="0"/>
              </a:rPr>
              <a:t>The OPMA </a:t>
            </a:r>
            <a:r>
              <a:rPr lang="en-US" sz="3600" b="1" spc="-50" dirty="0">
                <a:latin typeface="Arial" panose="020B0604020202020204" pitchFamily="34" charset="0"/>
                <a:ea typeface="+mj-ea"/>
                <a:cs typeface="Arial" panose="020B0604020202020204" pitchFamily="34" charset="0"/>
              </a:rPr>
              <a:t>Does Not Apply </a:t>
            </a:r>
            <a:r>
              <a:rPr lang="en-US" sz="3600" b="1" spc="-50" dirty="0" smtClean="0">
                <a:latin typeface="Arial" panose="020B0604020202020204" pitchFamily="34" charset="0"/>
                <a:ea typeface="+mj-ea"/>
                <a:cs typeface="Arial" panose="020B0604020202020204" pitchFamily="34" charset="0"/>
              </a:rPr>
              <a:t>To</a:t>
            </a:r>
            <a:endParaRPr lang="en-US" sz="3600" b="1" spc="-50" dirty="0">
              <a:latin typeface="Arial" panose="020B0604020202020204" pitchFamily="34" charset="0"/>
              <a:ea typeface="+mj-ea"/>
              <a:cs typeface="Arial" panose="020B0604020202020204" pitchFamily="34" charset="0"/>
            </a:endParaRPr>
          </a:p>
        </p:txBody>
      </p:sp>
      <p:sp>
        <p:nvSpPr>
          <p:cNvPr id="5" name="TextBox 4"/>
          <p:cNvSpPr txBox="1"/>
          <p:nvPr/>
        </p:nvSpPr>
        <p:spPr>
          <a:xfrm>
            <a:off x="235889" y="819531"/>
            <a:ext cx="9822511" cy="5170646"/>
          </a:xfrm>
          <a:prstGeom prst="rect">
            <a:avLst/>
          </a:prstGeom>
          <a:noFill/>
        </p:spPr>
        <p:txBody>
          <a:bodyPr wrap="square" rtlCol="0">
            <a:spAutoFit/>
          </a:bodyPr>
          <a:lstStyle/>
          <a:p>
            <a:r>
              <a:rPr lang="en-US" sz="2200" b="1" dirty="0">
                <a:latin typeface="Arial" panose="020B0604020202020204" pitchFamily="34" charset="0"/>
              </a:rPr>
              <a:t>These entities:</a:t>
            </a:r>
          </a:p>
          <a:p>
            <a:pPr marL="685800" lvl="1" indent="-342900">
              <a:buFont typeface="Arial" panose="020B0604020202020204" pitchFamily="34" charset="0"/>
              <a:buChar char="•"/>
            </a:pPr>
            <a:r>
              <a:rPr lang="en-US" sz="2200" dirty="0">
                <a:latin typeface="Arial" panose="020B0604020202020204" pitchFamily="34" charset="0"/>
              </a:rPr>
              <a:t>Courts</a:t>
            </a:r>
          </a:p>
          <a:p>
            <a:pPr marL="685800" lvl="1" indent="-342900">
              <a:buFont typeface="Arial" panose="020B0604020202020204" pitchFamily="34" charset="0"/>
              <a:buChar char="•"/>
            </a:pPr>
            <a:r>
              <a:rPr lang="en-US" sz="2200" dirty="0">
                <a:latin typeface="Arial" panose="020B0604020202020204" pitchFamily="34" charset="0"/>
              </a:rPr>
              <a:t>Legislature</a:t>
            </a:r>
          </a:p>
          <a:p>
            <a:pPr marL="685800" lvl="1" indent="-342900">
              <a:buFont typeface="Arial" panose="020B0604020202020204" pitchFamily="34" charset="0"/>
              <a:buChar char="•"/>
            </a:pPr>
            <a:r>
              <a:rPr lang="en-US" sz="2200" dirty="0">
                <a:latin typeface="Arial" panose="020B0604020202020204" pitchFamily="34" charset="0"/>
              </a:rPr>
              <a:t>Agencies not defined as “public agency” in OPMA, such as agencies governed by a single individual</a:t>
            </a:r>
          </a:p>
          <a:p>
            <a:pPr marL="685800" lvl="1" indent="-342900">
              <a:buFont typeface="Arial" panose="020B0604020202020204" pitchFamily="34" charset="0"/>
              <a:buChar char="•"/>
            </a:pPr>
            <a:r>
              <a:rPr lang="en-US" sz="2200" dirty="0">
                <a:latin typeface="Arial" panose="020B0604020202020204" pitchFamily="34" charset="0"/>
              </a:rPr>
              <a:t>Private organizations</a:t>
            </a:r>
          </a:p>
          <a:p>
            <a:pPr lvl="1"/>
            <a:endParaRPr lang="en-US" sz="2200" dirty="0">
              <a:latin typeface="Arial" panose="020B0604020202020204" pitchFamily="34" charset="0"/>
            </a:endParaRPr>
          </a:p>
          <a:p>
            <a:r>
              <a:rPr lang="en-US" sz="2200" b="1" dirty="0">
                <a:latin typeface="Arial" panose="020B0604020202020204" pitchFamily="34" charset="0"/>
              </a:rPr>
              <a:t>These activities:</a:t>
            </a:r>
          </a:p>
          <a:p>
            <a:pPr marL="685800" lvl="1" indent="-342900">
              <a:buFont typeface="Arial" panose="020B0604020202020204" pitchFamily="34" charset="0"/>
              <a:buChar char="•"/>
            </a:pPr>
            <a:r>
              <a:rPr lang="en-US" sz="2200" dirty="0">
                <a:latin typeface="Arial" panose="020B0604020202020204" pitchFamily="34" charset="0"/>
              </a:rPr>
              <a:t>Licensing/permitting for businesses, occupations or professions or their disciplinary proceedings (or proceedings to receive a license for a sports activity, or to operate a mechanical device or motor vehicle)</a:t>
            </a:r>
          </a:p>
          <a:p>
            <a:pPr marL="685800" lvl="1" indent="-342900">
              <a:buFont typeface="Arial" panose="020B0604020202020204" pitchFamily="34" charset="0"/>
              <a:buChar char="•"/>
            </a:pPr>
            <a:r>
              <a:rPr lang="en-US" sz="2200" dirty="0">
                <a:latin typeface="Arial" panose="020B0604020202020204" pitchFamily="34" charset="0"/>
              </a:rPr>
              <a:t>Quasi-judicial matters</a:t>
            </a:r>
          </a:p>
          <a:p>
            <a:pPr marL="685800" lvl="1" indent="-342900">
              <a:buFont typeface="Arial" panose="020B0604020202020204" pitchFamily="34" charset="0"/>
              <a:buChar char="•"/>
            </a:pPr>
            <a:r>
              <a:rPr lang="en-US" sz="2200" dirty="0">
                <a:latin typeface="Arial" panose="020B0604020202020204" pitchFamily="34" charset="0"/>
              </a:rPr>
              <a:t>Matters governed by the Washington Administrative Procedure Act, RCW 34.05</a:t>
            </a:r>
          </a:p>
          <a:p>
            <a:pPr marL="685800" lvl="1" indent="-342900">
              <a:buFont typeface="Arial" panose="020B0604020202020204" pitchFamily="34" charset="0"/>
              <a:buChar char="•"/>
            </a:pPr>
            <a:r>
              <a:rPr lang="en-US" sz="2200" dirty="0">
                <a:latin typeface="Arial" panose="020B0604020202020204" pitchFamily="34" charset="0"/>
              </a:rPr>
              <a:t>Collective </a:t>
            </a:r>
            <a:r>
              <a:rPr lang="en-US" sz="2200" dirty="0" smtClean="0">
                <a:latin typeface="Arial" panose="020B0604020202020204" pitchFamily="34" charset="0"/>
              </a:rPr>
              <a:t>bargaining</a:t>
            </a:r>
            <a:endParaRPr lang="en-US" sz="2200" dirty="0">
              <a:latin typeface="Arial" panose="020B0604020202020204" pitchFamily="34" charset="0"/>
            </a:endParaRPr>
          </a:p>
        </p:txBody>
      </p:sp>
      <p:sp>
        <p:nvSpPr>
          <p:cNvPr id="4" name="Rectangle 3"/>
          <p:cNvSpPr/>
          <p:nvPr/>
        </p:nvSpPr>
        <p:spPr>
          <a:xfrm>
            <a:off x="76200" y="6350169"/>
            <a:ext cx="3877985" cy="507831"/>
          </a:xfrm>
          <a:prstGeom prst="rect">
            <a:avLst/>
          </a:prstGeom>
        </p:spPr>
        <p:txBody>
          <a:bodyPr wrap="none">
            <a:spAutoFit/>
          </a:bodyPr>
          <a:lstStyle/>
          <a:p>
            <a:pPr>
              <a:lnSpc>
                <a:spcPct val="150000"/>
              </a:lnSpc>
            </a:pPr>
            <a:r>
              <a:rPr lang="en-US" dirty="0">
                <a:latin typeface="Arial" panose="020B0604020202020204" pitchFamily="34" charset="0"/>
              </a:rPr>
              <a:t>RCW 42.30.020(1), RCW 42.30.140</a:t>
            </a:r>
          </a:p>
        </p:txBody>
      </p:sp>
    </p:spTree>
    <p:extLst>
      <p:ext uri="{BB962C8B-B14F-4D97-AF65-F5344CB8AC3E}">
        <p14:creationId xmlns:p14="http://schemas.microsoft.com/office/powerpoint/2010/main" val="2378818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sz="half" idx="1"/>
          </p:nvPr>
        </p:nvSpPr>
        <p:spPr>
          <a:xfrm>
            <a:off x="304800" y="1066800"/>
            <a:ext cx="10744200" cy="5562600"/>
          </a:xfrm>
        </p:spPr>
        <p:txBody>
          <a:bodyPr>
            <a:noAutofit/>
          </a:bodyPr>
          <a:lstStyle/>
          <a:p>
            <a:pPr>
              <a:lnSpc>
                <a:spcPct val="120000"/>
              </a:lnSpc>
              <a:buClr>
                <a:schemeClr val="tx1"/>
              </a:buClr>
              <a:buFont typeface="Wingdings" panose="05000000000000000000" pitchFamily="2" charset="2"/>
              <a:buChar char="§"/>
            </a:pPr>
            <a:r>
              <a:rPr lang="en-US" sz="2400" dirty="0" smtClean="0">
                <a:cs typeface="Arial" panose="020B0604020202020204" pitchFamily="34" charset="0"/>
              </a:rPr>
              <a:t>“Meeting” means meetings at which the public agency takes “action.” </a:t>
            </a:r>
          </a:p>
          <a:p>
            <a:pPr>
              <a:lnSpc>
                <a:spcPct val="120000"/>
              </a:lnSpc>
              <a:spcAft>
                <a:spcPts val="1200"/>
              </a:spcAft>
              <a:buClr>
                <a:schemeClr val="tx1"/>
              </a:buClr>
              <a:buFont typeface="Wingdings" panose="05000000000000000000" pitchFamily="2" charset="2"/>
              <a:buChar char="§"/>
            </a:pPr>
            <a:r>
              <a:rPr lang="en-US" sz="2400" dirty="0" smtClean="0">
                <a:cs typeface="Arial" panose="020B0604020202020204" pitchFamily="34" charset="0"/>
              </a:rPr>
              <a:t>“Action” means the transaction of the official business of the public agency and includes but is not limited to:</a:t>
            </a:r>
          </a:p>
          <a:p>
            <a:pPr marL="2290763" lvl="2" indent="0">
              <a:lnSpc>
                <a:spcPct val="120000"/>
              </a:lnSpc>
              <a:buNone/>
              <a:tabLst>
                <a:tab pos="5033963" algn="l"/>
              </a:tabLst>
            </a:pPr>
            <a:r>
              <a:rPr lang="en-US" sz="2400" dirty="0" smtClean="0">
                <a:cs typeface="Arial" panose="020B0604020202020204" pitchFamily="34" charset="0"/>
              </a:rPr>
              <a:t>- Public testimony	- All deliberations</a:t>
            </a:r>
          </a:p>
          <a:p>
            <a:pPr marL="2290763" lvl="2" indent="0">
              <a:lnSpc>
                <a:spcPct val="120000"/>
              </a:lnSpc>
              <a:buNone/>
              <a:tabLst>
                <a:tab pos="5033963" algn="l"/>
              </a:tabLst>
            </a:pPr>
            <a:r>
              <a:rPr lang="en-US" sz="2400" dirty="0" smtClean="0">
                <a:cs typeface="Arial" panose="020B0604020202020204" pitchFamily="34" charset="0"/>
              </a:rPr>
              <a:t>- Discussions	- Considerations</a:t>
            </a:r>
          </a:p>
          <a:p>
            <a:pPr marL="2290763" lvl="2" indent="0">
              <a:lnSpc>
                <a:spcPct val="120000"/>
              </a:lnSpc>
              <a:buNone/>
              <a:tabLst>
                <a:tab pos="5033963" algn="l"/>
              </a:tabLst>
            </a:pPr>
            <a:r>
              <a:rPr lang="en-US" sz="2400" dirty="0" smtClean="0">
                <a:cs typeface="Arial" panose="020B0604020202020204" pitchFamily="34" charset="0"/>
              </a:rPr>
              <a:t>- Reviews	- Evaluations</a:t>
            </a:r>
          </a:p>
          <a:p>
            <a:pPr marL="2290763" lvl="2" indent="0">
              <a:lnSpc>
                <a:spcPct val="120000"/>
              </a:lnSpc>
              <a:buNone/>
              <a:tabLst>
                <a:tab pos="5033963" algn="l"/>
              </a:tabLst>
            </a:pPr>
            <a:r>
              <a:rPr lang="en-US" sz="2400" dirty="0" smtClean="0">
                <a:cs typeface="Arial" panose="020B0604020202020204" pitchFamily="34" charset="0"/>
              </a:rPr>
              <a:t>- Final actions*</a:t>
            </a:r>
          </a:p>
          <a:p>
            <a:pPr marL="582930" lvl="2" indent="0">
              <a:lnSpc>
                <a:spcPct val="120000"/>
              </a:lnSpc>
              <a:buNone/>
            </a:pPr>
            <a:endParaRPr lang="en-US" sz="2300" dirty="0" smtClean="0">
              <a:cs typeface="Arial" panose="020B0604020202020204" pitchFamily="34" charset="0"/>
            </a:endParaRPr>
          </a:p>
          <a:p>
            <a:pPr marL="461963" lvl="2" indent="0">
              <a:lnSpc>
                <a:spcPct val="120000"/>
              </a:lnSpc>
              <a:buNone/>
            </a:pPr>
            <a:r>
              <a:rPr lang="en-US" sz="2000" dirty="0" smtClean="0"/>
              <a:t>* The requirements of the OPMA are triggered whether or not “final” action is taken.  </a:t>
            </a:r>
          </a:p>
          <a:p>
            <a:pPr marL="461963" lvl="2" indent="0">
              <a:lnSpc>
                <a:spcPct val="120000"/>
              </a:lnSpc>
              <a:buNone/>
            </a:pPr>
            <a:r>
              <a:rPr lang="en-US" sz="2000" dirty="0" smtClean="0"/>
              <a:t>   (See upcoming slide on “final action</a:t>
            </a:r>
            <a:r>
              <a:rPr lang="en-US" sz="2000" dirty="0" smtClean="0"/>
              <a:t>.”)</a:t>
            </a:r>
            <a:endParaRPr lang="en-US" sz="2000" dirty="0"/>
          </a:p>
        </p:txBody>
      </p:sp>
      <p:sp>
        <p:nvSpPr>
          <p:cNvPr id="6" name="Rectangle 5"/>
          <p:cNvSpPr/>
          <p:nvPr/>
        </p:nvSpPr>
        <p:spPr>
          <a:xfrm>
            <a:off x="152400" y="228600"/>
            <a:ext cx="10773355" cy="762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50000"/>
                </a:schemeClr>
              </a:solidFill>
              <a:latin typeface="Arial" panose="020B0604020202020204" pitchFamily="34" charset="0"/>
            </a:endParaRPr>
          </a:p>
        </p:txBody>
      </p:sp>
      <p:sp>
        <p:nvSpPr>
          <p:cNvPr id="10242" name="AutoShape 2"/>
          <p:cNvSpPr>
            <a:spLocks noGrp="1" noChangeArrowheads="1"/>
          </p:cNvSpPr>
          <p:nvPr>
            <p:ph type="title"/>
          </p:nvPr>
        </p:nvSpPr>
        <p:spPr>
          <a:xfrm>
            <a:off x="304800" y="152400"/>
            <a:ext cx="6172200" cy="800100"/>
          </a:xfrm>
        </p:spPr>
        <p:txBody>
          <a:bodyPr>
            <a:normAutofit/>
          </a:bodyPr>
          <a:lstStyle/>
          <a:p>
            <a:pPr eaLnBrk="1" hangingPunct="1"/>
            <a:r>
              <a:rPr lang="en-US" sz="3600" b="1" dirty="0">
                <a:cs typeface="Arial" panose="020B0604020202020204" pitchFamily="34" charset="0"/>
              </a:rPr>
              <a:t>What is a Meeting?</a:t>
            </a:r>
          </a:p>
        </p:txBody>
      </p:sp>
      <p:pic>
        <p:nvPicPr>
          <p:cNvPr id="10244" name="Picture 7" descr="j0233018"/>
          <p:cNvPicPr>
            <a:picLocks noGrp="1" noChangeAspect="1" noChangeArrowheads="1"/>
          </p:cNvPicPr>
          <p:nvPr>
            <p:ph sz="half" idx="2"/>
          </p:nvPr>
        </p:nvPicPr>
        <p:blipFill>
          <a:blip r:embed="rId3"/>
          <a:srcRect/>
          <a:stretch>
            <a:fillRect/>
          </a:stretch>
        </p:blipFill>
        <p:spPr>
          <a:xfrm>
            <a:off x="8763000" y="2667000"/>
            <a:ext cx="1814586" cy="2167502"/>
          </a:xfrm>
        </p:spPr>
      </p:pic>
      <p:sp>
        <p:nvSpPr>
          <p:cNvPr id="2" name="Slide Number Placeholder 1"/>
          <p:cNvSpPr>
            <a:spLocks noGrp="1"/>
          </p:cNvSpPr>
          <p:nvPr>
            <p:ph type="sldNum" sz="quarter" idx="12"/>
          </p:nvPr>
        </p:nvSpPr>
        <p:spPr/>
        <p:txBody>
          <a:bodyPr/>
          <a:lstStyle/>
          <a:p>
            <a:pPr>
              <a:defRPr/>
            </a:pPr>
            <a:fld id="{7BA58FC3-0988-40AB-9761-07BF02B60246}" type="slidenum">
              <a:rPr lang="en-US" smtClean="0"/>
              <a:pPr>
                <a:defRPr/>
              </a:pPr>
              <a:t>11</a:t>
            </a:fld>
            <a:endParaRPr lang="en-US" dirty="0"/>
          </a:p>
        </p:txBody>
      </p:sp>
      <p:sp>
        <p:nvSpPr>
          <p:cNvPr id="3" name="Rectangle 2"/>
          <p:cNvSpPr/>
          <p:nvPr/>
        </p:nvSpPr>
        <p:spPr>
          <a:xfrm>
            <a:off x="-33108" y="6469064"/>
            <a:ext cx="9558108" cy="394210"/>
          </a:xfrm>
          <a:prstGeom prst="rect">
            <a:avLst/>
          </a:prstGeom>
        </p:spPr>
        <p:txBody>
          <a:bodyPr wrap="square">
            <a:spAutoFit/>
          </a:bodyPr>
          <a:lstStyle/>
          <a:p>
            <a:pPr marL="85725">
              <a:lnSpc>
                <a:spcPct val="120000"/>
              </a:lnSpc>
            </a:pPr>
            <a:r>
              <a:rPr lang="en-US" dirty="0">
                <a:latin typeface="Arial" panose="020B0604020202020204" pitchFamily="34" charset="0"/>
                <a:cs typeface="Arial" panose="020B0604020202020204" pitchFamily="34" charset="0"/>
              </a:rPr>
              <a:t>RCW </a:t>
            </a:r>
            <a:r>
              <a:rPr lang="en-US" dirty="0" smtClean="0">
                <a:latin typeface="Arial" panose="020B0604020202020204" pitchFamily="34" charset="0"/>
                <a:cs typeface="Arial" panose="020B0604020202020204" pitchFamily="34" charset="0"/>
              </a:rPr>
              <a:t>42.30.020; </a:t>
            </a:r>
            <a:r>
              <a:rPr lang="en-US" i="1" dirty="0" smtClean="0">
                <a:solidFill>
                  <a:schemeClr val="tx1">
                    <a:lumMod val="85000"/>
                    <a:lumOff val="15000"/>
                  </a:schemeClr>
                </a:solidFill>
                <a:latin typeface="Arial" panose="020B0604020202020204" pitchFamily="34" charset="0"/>
                <a:cs typeface="Arial" panose="020B0604020202020204" pitchFamily="34" charset="0"/>
              </a:rPr>
              <a:t>Citizens </a:t>
            </a:r>
            <a:r>
              <a:rPr lang="en-US" i="1" dirty="0">
                <a:solidFill>
                  <a:schemeClr val="tx1">
                    <a:lumMod val="85000"/>
                    <a:lumOff val="15000"/>
                  </a:schemeClr>
                </a:solidFill>
                <a:latin typeface="Arial" panose="020B0604020202020204" pitchFamily="34" charset="0"/>
                <a:cs typeface="Arial" panose="020B0604020202020204" pitchFamily="34" charset="0"/>
              </a:rPr>
              <a:t>Alliance for Property Rights Legal Fund v. San Juan County</a:t>
            </a:r>
          </a:p>
        </p:txBody>
      </p:sp>
    </p:spTree>
    <p:extLst>
      <p:ext uri="{BB962C8B-B14F-4D97-AF65-F5344CB8AC3E}">
        <p14:creationId xmlns:p14="http://schemas.microsoft.com/office/powerpoint/2010/main" val="22872910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72" y="303393"/>
            <a:ext cx="9692640" cy="638174"/>
          </a:xfrm>
        </p:spPr>
        <p:txBody>
          <a:bodyPr>
            <a:normAutofit fontScale="90000"/>
          </a:bodyPr>
          <a:lstStyle/>
          <a:p>
            <a:r>
              <a:rPr lang="en-US" sz="3600" b="1" dirty="0">
                <a:cs typeface="Arial" panose="020B0604020202020204" pitchFamily="34" charset="0"/>
              </a:rPr>
              <a:t>“Meeting” (Cont.)</a:t>
            </a:r>
          </a:p>
        </p:txBody>
      </p:sp>
      <p:sp>
        <p:nvSpPr>
          <p:cNvPr id="3" name="Content Placeholder 2"/>
          <p:cNvSpPr>
            <a:spLocks noGrp="1"/>
          </p:cNvSpPr>
          <p:nvPr>
            <p:ph idx="1"/>
          </p:nvPr>
        </p:nvSpPr>
        <p:spPr>
          <a:xfrm>
            <a:off x="323853" y="1371600"/>
            <a:ext cx="10744200" cy="5181600"/>
          </a:xfrm>
        </p:spPr>
        <p:txBody>
          <a:bodyPr>
            <a:normAutofit/>
          </a:bodyPr>
          <a:lstStyle/>
          <a:p>
            <a:pPr>
              <a:lnSpc>
                <a:spcPct val="100000"/>
              </a:lnSpc>
              <a:spcAft>
                <a:spcPts val="1200"/>
              </a:spcAft>
              <a:buClr>
                <a:schemeClr val="tx1"/>
              </a:buClr>
              <a:buFont typeface="Wingdings" panose="05000000000000000000" pitchFamily="2" charset="2"/>
              <a:buChar char="§"/>
            </a:pPr>
            <a:r>
              <a:rPr lang="en-US" sz="2000" dirty="0">
                <a:solidFill>
                  <a:schemeClr val="tx1">
                    <a:lumMod val="85000"/>
                    <a:lumOff val="15000"/>
                  </a:schemeClr>
                </a:solidFill>
                <a:cs typeface="Arial" panose="020B0604020202020204" pitchFamily="34" charset="0"/>
              </a:rPr>
              <a:t>A “meeting” of a governing body occurs when a majority of its members (quorum) gathers with the collective intent of transacting the governing body’s business.</a:t>
            </a:r>
          </a:p>
          <a:p>
            <a:pPr lvl="1">
              <a:lnSpc>
                <a:spcPct val="100000"/>
              </a:lnSpc>
              <a:spcAft>
                <a:spcPts val="1200"/>
              </a:spcAft>
              <a:buClr>
                <a:schemeClr val="tx1"/>
              </a:buClr>
              <a:buFont typeface="Wingdings" panose="05000000000000000000" pitchFamily="2" charset="2"/>
              <a:buChar char="§"/>
            </a:pPr>
            <a:r>
              <a:rPr lang="en-US" sz="2000" dirty="0" smtClean="0">
                <a:cs typeface="Arial" panose="020B0604020202020204" pitchFamily="34" charset="0"/>
              </a:rPr>
              <a:t>Physical </a:t>
            </a:r>
            <a:r>
              <a:rPr lang="en-US" sz="2000" dirty="0">
                <a:cs typeface="Arial" panose="020B0604020202020204" pitchFamily="34" charset="0"/>
              </a:rPr>
              <a:t>presence not required – </a:t>
            </a:r>
            <a:r>
              <a:rPr lang="en-US" sz="2000" dirty="0" smtClean="0">
                <a:cs typeface="Arial" panose="020B0604020202020204" pitchFamily="34" charset="0"/>
              </a:rPr>
              <a:t>a meeting can </a:t>
            </a:r>
            <a:r>
              <a:rPr lang="en-US" sz="2000" dirty="0">
                <a:cs typeface="Arial" panose="020B0604020202020204" pitchFamily="34" charset="0"/>
              </a:rPr>
              <a:t>occur by phone or </a:t>
            </a:r>
            <a:r>
              <a:rPr lang="en-US" sz="2000" dirty="0" smtClean="0">
                <a:cs typeface="Arial" panose="020B0604020202020204" pitchFamily="34" charset="0"/>
              </a:rPr>
              <a:t>email.  </a:t>
            </a:r>
            <a:endParaRPr lang="en-US" sz="2000" dirty="0">
              <a:cs typeface="Arial" panose="020B0604020202020204" pitchFamily="34" charset="0"/>
            </a:endParaRPr>
          </a:p>
          <a:p>
            <a:pPr lvl="1">
              <a:lnSpc>
                <a:spcPct val="100000"/>
              </a:lnSpc>
              <a:spcAft>
                <a:spcPts val="1200"/>
              </a:spcAft>
              <a:buClr>
                <a:schemeClr val="tx1"/>
              </a:buClr>
              <a:buFont typeface="Wingdings" panose="05000000000000000000" pitchFamily="2" charset="2"/>
              <a:buChar char="§"/>
            </a:pPr>
            <a:r>
              <a:rPr lang="en-US" sz="2000" dirty="0" smtClean="0">
                <a:cs typeface="Arial" panose="020B0604020202020204" pitchFamily="34" charset="0"/>
              </a:rPr>
              <a:t>An </a:t>
            </a:r>
            <a:r>
              <a:rPr lang="en-US" sz="2000" dirty="0">
                <a:cs typeface="Arial" panose="020B0604020202020204" pitchFamily="34" charset="0"/>
              </a:rPr>
              <a:t>exchange of </a:t>
            </a:r>
            <a:r>
              <a:rPr lang="en-US" sz="2000" dirty="0" smtClean="0">
                <a:cs typeface="Arial" panose="020B0604020202020204" pitchFamily="34" charset="0"/>
              </a:rPr>
              <a:t>email </a:t>
            </a:r>
            <a:r>
              <a:rPr lang="en-US" sz="2000" dirty="0">
                <a:cs typeface="Arial" panose="020B0604020202020204" pitchFamily="34" charset="0"/>
              </a:rPr>
              <a:t>could constitute a meeting if, for example, a quorum of the members participate in the </a:t>
            </a:r>
            <a:r>
              <a:rPr lang="en-US" sz="2000" dirty="0" smtClean="0">
                <a:cs typeface="Arial" panose="020B0604020202020204" pitchFamily="34" charset="0"/>
              </a:rPr>
              <a:t>email </a:t>
            </a:r>
            <a:r>
              <a:rPr lang="en-US" sz="2000" dirty="0">
                <a:cs typeface="Arial" panose="020B0604020202020204" pitchFamily="34" charset="0"/>
              </a:rPr>
              <a:t>exchange &amp; discuss agency business.  Simply receiving information without comment is not a meeting</a:t>
            </a:r>
            <a:r>
              <a:rPr lang="en-US" sz="2000" dirty="0" smtClean="0">
                <a:cs typeface="Arial" panose="020B0604020202020204" pitchFamily="34" charset="0"/>
              </a:rPr>
              <a:t>.</a:t>
            </a:r>
          </a:p>
          <a:p>
            <a:pPr marL="1062990" lvl="4" indent="0">
              <a:lnSpc>
                <a:spcPct val="100000"/>
              </a:lnSpc>
              <a:spcAft>
                <a:spcPts val="1200"/>
              </a:spcAft>
              <a:buNone/>
            </a:pPr>
            <a:r>
              <a:rPr lang="en-US" sz="2000" i="1" dirty="0" smtClean="0">
                <a:cs typeface="Arial" panose="020B0604020202020204" pitchFamily="34" charset="0"/>
              </a:rPr>
              <a:t>Wood v. Battle Ground School District; Citizens Alliance for Property Rights Legal Fund v. San Juan County</a:t>
            </a:r>
            <a:endParaRPr lang="en-US" sz="2000" i="1" dirty="0">
              <a:cs typeface="Arial" panose="020B0604020202020204" pitchFamily="34" charset="0"/>
            </a:endParaRPr>
          </a:p>
          <a:p>
            <a:pPr lvl="1">
              <a:lnSpc>
                <a:spcPct val="100000"/>
              </a:lnSpc>
              <a:spcAft>
                <a:spcPts val="1200"/>
              </a:spcAft>
              <a:buClr>
                <a:schemeClr val="tx1"/>
              </a:buClr>
              <a:buFont typeface="Wingdings" panose="05000000000000000000" pitchFamily="2" charset="2"/>
              <a:buChar char="§"/>
            </a:pPr>
            <a:r>
              <a:rPr lang="en-US" sz="2000" dirty="0" smtClean="0">
                <a:cs typeface="Arial" panose="020B0604020202020204" pitchFamily="34" charset="0"/>
              </a:rPr>
              <a:t>Does </a:t>
            </a:r>
            <a:r>
              <a:rPr lang="en-US" sz="2000" dirty="0">
                <a:cs typeface="Arial" panose="020B0604020202020204" pitchFamily="34" charset="0"/>
              </a:rPr>
              <a:t>not need to be titled “meeting” – OPMA also applies to “retreats,” “workshops,” “study sessions,” etc. </a:t>
            </a:r>
          </a:p>
          <a:p>
            <a:pPr>
              <a:lnSpc>
                <a:spcPct val="100000"/>
              </a:lnSpc>
              <a:spcBef>
                <a:spcPts val="300"/>
              </a:spcBef>
              <a:spcAft>
                <a:spcPts val="1200"/>
              </a:spcAft>
              <a:buClr>
                <a:schemeClr val="tx1"/>
              </a:buClr>
              <a:buFont typeface="Wingdings" panose="05000000000000000000" pitchFamily="2" charset="2"/>
              <a:buChar char="§"/>
            </a:pPr>
            <a:r>
              <a:rPr lang="en-US" sz="2000" dirty="0" smtClean="0">
                <a:cs typeface="Arial" panose="020B0604020202020204" pitchFamily="34" charset="0"/>
              </a:rPr>
              <a:t>No </a:t>
            </a:r>
            <a:r>
              <a:rPr lang="en-US" sz="2000" dirty="0">
                <a:cs typeface="Arial" panose="020B0604020202020204" pitchFamily="34" charset="0"/>
              </a:rPr>
              <a:t>meeting occurs if the governing body lacks a quorum.</a:t>
            </a: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9B6DA2BE-93A6-4C0E-BC3B-5C91D8DE6623}" type="slidenum">
              <a:rPr lang="en-US" smtClean="0"/>
              <a:pPr>
                <a:defRPr/>
              </a:pPr>
              <a:t>12</a:t>
            </a:fld>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67800" y="432393"/>
            <a:ext cx="708422" cy="84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38361" y="5184799"/>
            <a:ext cx="1460390" cy="1460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8712" y="5662203"/>
            <a:ext cx="1019997" cy="1019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48569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 y="304800"/>
            <a:ext cx="9692640" cy="638174"/>
          </a:xfrm>
        </p:spPr>
        <p:txBody>
          <a:bodyPr>
            <a:normAutofit fontScale="90000"/>
          </a:bodyPr>
          <a:lstStyle/>
          <a:p>
            <a:r>
              <a:rPr lang="en-US" sz="3600" b="1" dirty="0" smtClean="0">
                <a:cs typeface="Arial" panose="020B0604020202020204" pitchFamily="34" charset="0"/>
              </a:rPr>
              <a:t>Final Action</a:t>
            </a:r>
            <a:endParaRPr lang="en-US" sz="3600" b="1" dirty="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9B6DA2BE-93A6-4C0E-BC3B-5C91D8DE6623}" type="slidenum">
              <a:rPr lang="en-US" smtClean="0"/>
              <a:pPr>
                <a:defRPr/>
              </a:pPr>
              <a:t>13</a:t>
            </a:fld>
            <a:endParaRPr lang="en-US" dirty="0"/>
          </a:p>
        </p:txBody>
      </p:sp>
      <p:sp>
        <p:nvSpPr>
          <p:cNvPr id="5" name="Content Placeholder 4"/>
          <p:cNvSpPr>
            <a:spLocks noGrp="1"/>
          </p:cNvSpPr>
          <p:nvPr>
            <p:ph idx="1"/>
          </p:nvPr>
        </p:nvSpPr>
        <p:spPr>
          <a:xfrm>
            <a:off x="990600" y="1371600"/>
            <a:ext cx="8595360" cy="4351337"/>
          </a:xfrm>
        </p:spPr>
        <p:txBody>
          <a:bodyPr/>
          <a:lstStyle/>
          <a:p>
            <a:pPr>
              <a:spcBef>
                <a:spcPts val="1200"/>
              </a:spcBef>
              <a:buClrTx/>
              <a:buFont typeface="Wingdings" panose="05000000000000000000" pitchFamily="2" charset="2"/>
              <a:buChar char="§"/>
            </a:pPr>
            <a:r>
              <a:rPr lang="en-US" sz="2400" dirty="0">
                <a:cs typeface="Arial" panose="020B0604020202020204" pitchFamily="34" charset="0"/>
              </a:rPr>
              <a:t>“</a:t>
            </a:r>
            <a:r>
              <a:rPr lang="en-US" sz="2400" b="1" dirty="0">
                <a:solidFill>
                  <a:srgbClr val="214568"/>
                </a:solidFill>
                <a:cs typeface="Arial" panose="020B0604020202020204" pitchFamily="34" charset="0"/>
              </a:rPr>
              <a:t>Final action</a:t>
            </a:r>
            <a:r>
              <a:rPr lang="en-US" sz="2400" dirty="0">
                <a:cs typeface="Arial" panose="020B0604020202020204" pitchFamily="34" charset="0"/>
              </a:rPr>
              <a:t>” is a collective positive or negative decision, or an actual vote, by a majority of the governing body, or by the “committee </a:t>
            </a:r>
            <a:r>
              <a:rPr lang="en-US" sz="2400" dirty="0" smtClean="0">
                <a:cs typeface="Arial" panose="020B0604020202020204" pitchFamily="34" charset="0"/>
              </a:rPr>
              <a:t>thereof.”</a:t>
            </a:r>
            <a:endParaRPr lang="en-US" sz="2400" dirty="0">
              <a:cs typeface="Arial" panose="020B0604020202020204" pitchFamily="34" charset="0"/>
            </a:endParaRPr>
          </a:p>
          <a:p>
            <a:pPr>
              <a:spcBef>
                <a:spcPts val="1200"/>
              </a:spcBef>
              <a:buClrTx/>
              <a:buFont typeface="Wingdings" panose="05000000000000000000" pitchFamily="2" charset="2"/>
              <a:buChar char="§"/>
            </a:pPr>
            <a:r>
              <a:rPr lang="en-US" sz="2400" dirty="0">
                <a:cs typeface="Arial" panose="020B0604020202020204" pitchFamily="34" charset="0"/>
              </a:rPr>
              <a:t>Must be taken in public, even if deliberations were in closed session.</a:t>
            </a:r>
          </a:p>
          <a:p>
            <a:pPr>
              <a:spcBef>
                <a:spcPts val="1200"/>
              </a:spcBef>
              <a:buClrTx/>
              <a:buFont typeface="Wingdings" panose="05000000000000000000" pitchFamily="2" charset="2"/>
              <a:buChar char="§"/>
            </a:pPr>
            <a:r>
              <a:rPr lang="en-US" sz="2400" dirty="0">
                <a:cs typeface="Arial" panose="020B0604020202020204" pitchFamily="34" charset="0"/>
              </a:rPr>
              <a:t>Secret ballots are not allowed.</a:t>
            </a:r>
          </a:p>
          <a:p>
            <a:pPr marL="85725" indent="0">
              <a:buNone/>
            </a:pPr>
            <a:endParaRPr lang="en-US" sz="2400" dirty="0">
              <a:cs typeface="Arial" panose="020B0604020202020204" pitchFamily="34" charset="0"/>
            </a:endParaRPr>
          </a:p>
          <a:p>
            <a:endParaRPr lang="en-US" dirty="0"/>
          </a:p>
        </p:txBody>
      </p:sp>
      <p:pic>
        <p:nvPicPr>
          <p:cNvPr id="9" name="Picture 2" descr="C:\Users\nancyk1\AppData\Local\Microsoft\Windows\Temporary Internet Files\Content.IE5\I7QD59XB\MC90023108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3810000"/>
            <a:ext cx="2265176" cy="155493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6469064"/>
            <a:ext cx="3682418" cy="369332"/>
          </a:xfrm>
          <a:prstGeom prst="rect">
            <a:avLst/>
          </a:prstGeom>
        </p:spPr>
        <p:txBody>
          <a:bodyPr wrap="none">
            <a:spAutoFit/>
          </a:bodyPr>
          <a:lstStyle/>
          <a:p>
            <a:pPr marL="85725" indent="0">
              <a:buNone/>
            </a:pPr>
            <a:r>
              <a:rPr lang="en-US" dirty="0">
                <a:latin typeface="Arial" panose="020B0604020202020204" pitchFamily="34" charset="0"/>
                <a:cs typeface="Arial" panose="020B0604020202020204" pitchFamily="34" charset="0"/>
              </a:rPr>
              <a:t>RCW 42.30.060, RCW 42.30.020</a:t>
            </a:r>
          </a:p>
        </p:txBody>
      </p:sp>
    </p:spTree>
    <p:extLst>
      <p:ext uri="{BB962C8B-B14F-4D97-AF65-F5344CB8AC3E}">
        <p14:creationId xmlns:p14="http://schemas.microsoft.com/office/powerpoint/2010/main" val="31673851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72" y="303393"/>
            <a:ext cx="9692640" cy="638174"/>
          </a:xfrm>
        </p:spPr>
        <p:txBody>
          <a:bodyPr>
            <a:normAutofit fontScale="90000"/>
          </a:bodyPr>
          <a:lstStyle/>
          <a:p>
            <a:r>
              <a:rPr lang="en-US" sz="3600" b="1" dirty="0" smtClean="0">
                <a:cs typeface="Arial" panose="020B0604020202020204" pitchFamily="34" charset="0"/>
              </a:rPr>
              <a:t>Travel and Gathering</a:t>
            </a:r>
            <a:endParaRPr lang="en-US" sz="3600" b="1" dirty="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9B6DA2BE-93A6-4C0E-BC3B-5C91D8DE6623}" type="slidenum">
              <a:rPr lang="en-US" smtClean="0"/>
              <a:pPr>
                <a:defRPr/>
              </a:pPr>
              <a:t>14</a:t>
            </a:fld>
            <a:endParaRPr lang="en-US" dirty="0"/>
          </a:p>
        </p:txBody>
      </p:sp>
      <p:sp>
        <p:nvSpPr>
          <p:cNvPr id="5" name="Content Placeholder 4"/>
          <p:cNvSpPr>
            <a:spLocks noGrp="1"/>
          </p:cNvSpPr>
          <p:nvPr>
            <p:ph idx="1"/>
          </p:nvPr>
        </p:nvSpPr>
        <p:spPr>
          <a:xfrm>
            <a:off x="990600" y="1676400"/>
            <a:ext cx="4724400" cy="4351337"/>
          </a:xfrm>
        </p:spPr>
        <p:txBody>
          <a:bodyPr>
            <a:normAutofit/>
          </a:bodyPr>
          <a:lstStyle/>
          <a:p>
            <a:pPr>
              <a:spcBef>
                <a:spcPts val="1200"/>
              </a:spcBef>
              <a:buClr>
                <a:schemeClr val="tx1"/>
              </a:buClr>
              <a:buFont typeface="Wingdings" panose="05000000000000000000" pitchFamily="2" charset="2"/>
              <a:buChar char="§"/>
            </a:pPr>
            <a:r>
              <a:rPr lang="en-US" sz="2400" dirty="0">
                <a:cs typeface="Arial" panose="020B0604020202020204" pitchFamily="34" charset="0"/>
              </a:rPr>
              <a:t>A majority of the members of a governing body may travel together or gather for purposes other than a regular meeting or a special meeting, so long as no action is taken.</a:t>
            </a:r>
          </a:p>
          <a:p>
            <a:pPr>
              <a:spcBef>
                <a:spcPts val="1200"/>
              </a:spcBef>
              <a:buClr>
                <a:schemeClr val="tx1"/>
              </a:buClr>
              <a:buFont typeface="Wingdings" panose="05000000000000000000" pitchFamily="2" charset="2"/>
              <a:buChar char="§"/>
            </a:pPr>
            <a:r>
              <a:rPr lang="en-US" sz="2400" dirty="0">
                <a:cs typeface="Arial" panose="020B0604020202020204" pitchFamily="34" charset="0"/>
              </a:rPr>
              <a:t>Discussion or consideration of official business would be action, triggering the requirements of the </a:t>
            </a:r>
            <a:r>
              <a:rPr lang="en-US" sz="2400" dirty="0" smtClean="0">
                <a:cs typeface="Arial" panose="020B0604020202020204" pitchFamily="34" charset="0"/>
              </a:rPr>
              <a:t>OPMA</a:t>
            </a:r>
            <a:r>
              <a:rPr lang="en-US" sz="2400" dirty="0">
                <a:cs typeface="Arial" panose="020B0604020202020204" pitchFamily="34" charset="0"/>
              </a:rPr>
              <a:t>.</a:t>
            </a:r>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1027780"/>
            <a:ext cx="3752850" cy="2666499"/>
          </a:xfrm>
          <a:prstGeom prst="rect">
            <a:avLst/>
          </a:prstGeom>
        </p:spPr>
      </p:pic>
      <p:sp>
        <p:nvSpPr>
          <p:cNvPr id="6" name="Rectangle 5"/>
          <p:cNvSpPr/>
          <p:nvPr/>
        </p:nvSpPr>
        <p:spPr>
          <a:xfrm>
            <a:off x="24174" y="6446992"/>
            <a:ext cx="1912703" cy="369332"/>
          </a:xfrm>
          <a:prstGeom prst="rect">
            <a:avLst/>
          </a:prstGeom>
        </p:spPr>
        <p:txBody>
          <a:bodyPr wrap="none">
            <a:spAutoFit/>
          </a:bodyPr>
          <a:lstStyle/>
          <a:p>
            <a:pPr marL="85725" indent="0">
              <a:buNone/>
            </a:pPr>
            <a:r>
              <a:rPr lang="en-US" dirty="0">
                <a:latin typeface="Arial" panose="020B0604020202020204" pitchFamily="34" charset="0"/>
                <a:cs typeface="Arial" panose="020B0604020202020204" pitchFamily="34" charset="0"/>
              </a:rPr>
              <a:t>RCW 42.30.070</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3625" y="3926248"/>
            <a:ext cx="4419600" cy="2498973"/>
          </a:xfrm>
          <a:prstGeom prst="rect">
            <a:avLst/>
          </a:prstGeom>
        </p:spPr>
      </p:pic>
    </p:spTree>
    <p:extLst>
      <p:ext uri="{BB962C8B-B14F-4D97-AF65-F5344CB8AC3E}">
        <p14:creationId xmlns:p14="http://schemas.microsoft.com/office/powerpoint/2010/main" val="18917697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7093" y="263373"/>
            <a:ext cx="7391400" cy="700722"/>
          </a:xfrm>
        </p:spPr>
        <p:txBody>
          <a:bodyPr>
            <a:normAutofit fontScale="90000"/>
          </a:bodyPr>
          <a:lstStyle/>
          <a:p>
            <a:pPr algn="ctr"/>
            <a:r>
              <a:rPr lang="en-US" sz="4400" dirty="0" smtClean="0"/>
              <a:t>OPMA MEETING TYPES</a:t>
            </a:r>
            <a:endParaRPr lang="en-US" sz="4400" dirty="0"/>
          </a:p>
        </p:txBody>
      </p:sp>
      <p:sp>
        <p:nvSpPr>
          <p:cNvPr id="4" name="Slide Number Placeholder 3"/>
          <p:cNvSpPr>
            <a:spLocks noGrp="1"/>
          </p:cNvSpPr>
          <p:nvPr>
            <p:ph type="sldNum" sz="quarter" idx="12"/>
          </p:nvPr>
        </p:nvSpPr>
        <p:spPr/>
        <p:txBody>
          <a:bodyPr/>
          <a:lstStyle/>
          <a:p>
            <a:pPr>
              <a:defRPr/>
            </a:pPr>
            <a:fld id="{9B6DA2BE-93A6-4C0E-BC3B-5C91D8DE6623}" type="slidenum">
              <a:rPr lang="en-US" smtClean="0"/>
              <a:pPr>
                <a:defRPr/>
              </a:pPr>
              <a:t>15</a:t>
            </a:fld>
            <a:endParaRPr lang="en-US" dirty="0"/>
          </a:p>
        </p:txBody>
      </p:sp>
      <p:sp>
        <p:nvSpPr>
          <p:cNvPr id="6" name="Oval 5"/>
          <p:cNvSpPr/>
          <p:nvPr/>
        </p:nvSpPr>
        <p:spPr>
          <a:xfrm>
            <a:off x="76200" y="1752600"/>
            <a:ext cx="3462941" cy="3185478"/>
          </a:xfrm>
          <a:prstGeom prst="ellipse">
            <a:avLst/>
          </a:prstGeom>
          <a:solidFill>
            <a:srgbClr val="F7F8E3"/>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214568"/>
                </a:solidFill>
                <a:latin typeface="Arial" panose="020B0604020202020204" pitchFamily="34" charset="0"/>
              </a:rPr>
              <a:t>Regular</a:t>
            </a:r>
            <a:endParaRPr lang="en-US" sz="3600" b="1" dirty="0">
              <a:solidFill>
                <a:srgbClr val="214568"/>
              </a:solidFill>
              <a:latin typeface="Arial" panose="020B0604020202020204" pitchFamily="34" charset="0"/>
            </a:endParaRPr>
          </a:p>
        </p:txBody>
      </p:sp>
      <p:sp>
        <p:nvSpPr>
          <p:cNvPr id="7" name="Oval 6"/>
          <p:cNvSpPr/>
          <p:nvPr/>
        </p:nvSpPr>
        <p:spPr>
          <a:xfrm>
            <a:off x="7726447" y="1752600"/>
            <a:ext cx="3462941" cy="3185478"/>
          </a:xfrm>
          <a:prstGeom prst="ellipse">
            <a:avLst/>
          </a:prstGeom>
          <a:solidFill>
            <a:schemeClr val="accent2">
              <a:lumMod val="40000"/>
              <a:lumOff val="60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214568"/>
                </a:solidFill>
                <a:latin typeface="Arial" panose="020B0604020202020204" pitchFamily="34" charset="0"/>
              </a:rPr>
              <a:t>Emergency</a:t>
            </a:r>
          </a:p>
        </p:txBody>
      </p:sp>
      <p:sp>
        <p:nvSpPr>
          <p:cNvPr id="8" name="Oval 7"/>
          <p:cNvSpPr/>
          <p:nvPr/>
        </p:nvSpPr>
        <p:spPr>
          <a:xfrm>
            <a:off x="3901323" y="1752600"/>
            <a:ext cx="3462941" cy="3185478"/>
          </a:xfrm>
          <a:prstGeom prst="ellipse">
            <a:avLst/>
          </a:prstGeom>
          <a:solidFill>
            <a:srgbClr val="FFFFCC"/>
          </a:solidFill>
          <a:ln w="762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214568"/>
                </a:solidFill>
                <a:latin typeface="Arial" panose="020B0604020202020204" pitchFamily="34" charset="0"/>
              </a:rPr>
              <a:t>Special</a:t>
            </a:r>
          </a:p>
        </p:txBody>
      </p:sp>
      <p:sp>
        <p:nvSpPr>
          <p:cNvPr id="9" name="Rectangle 8"/>
          <p:cNvSpPr/>
          <p:nvPr/>
        </p:nvSpPr>
        <p:spPr>
          <a:xfrm>
            <a:off x="1219200" y="5847080"/>
            <a:ext cx="9462847" cy="461665"/>
          </a:xfrm>
          <a:prstGeom prst="rect">
            <a:avLst/>
          </a:prstGeom>
        </p:spPr>
        <p:txBody>
          <a:bodyPr wrap="none">
            <a:spAutoFit/>
          </a:bodyPr>
          <a:lstStyle/>
          <a:p>
            <a:r>
              <a:rPr lang="en-US" sz="2400" dirty="0" smtClean="0">
                <a:latin typeface="Arial" panose="020B0604020202020204" pitchFamily="34" charset="0"/>
              </a:rPr>
              <a:t>Notice and agenda requirements vary based on the type of meeting.</a:t>
            </a:r>
            <a:endParaRPr lang="en-US" sz="2400" dirty="0">
              <a:latin typeface="Arial" panose="020B0604020202020204" pitchFamily="34" charset="0"/>
            </a:endParaRPr>
          </a:p>
        </p:txBody>
      </p:sp>
    </p:spTree>
    <p:extLst>
      <p:ext uri="{BB962C8B-B14F-4D97-AF65-F5344CB8AC3E}">
        <p14:creationId xmlns:p14="http://schemas.microsoft.com/office/powerpoint/2010/main" val="37766049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Grp="1" noChangeArrowheads="1"/>
          </p:cNvSpPr>
          <p:nvPr>
            <p:ph idx="1"/>
          </p:nvPr>
        </p:nvSpPr>
        <p:spPr>
          <a:xfrm>
            <a:off x="304800" y="1447800"/>
            <a:ext cx="10744200" cy="3657599"/>
          </a:xfrm>
        </p:spPr>
        <p:txBody>
          <a:bodyPr>
            <a:noAutofit/>
          </a:bodyPr>
          <a:lstStyle/>
          <a:p>
            <a:pPr marL="0" indent="0" eaLnBrk="1" hangingPunct="1">
              <a:buNone/>
            </a:pPr>
            <a:r>
              <a:rPr lang="en-US" sz="2400" b="1" dirty="0" smtClean="0">
                <a:solidFill>
                  <a:srgbClr val="214568"/>
                </a:solidFill>
                <a:cs typeface="Arial" panose="020B0604020202020204" pitchFamily="34" charset="0"/>
              </a:rPr>
              <a:t>“Regular meetings” </a:t>
            </a:r>
            <a:r>
              <a:rPr lang="en-US" sz="2400" dirty="0" smtClean="0">
                <a:cs typeface="Arial" panose="020B0604020202020204" pitchFamily="34" charset="0"/>
              </a:rPr>
              <a:t>are recurring meetings held in accordance with a periodic schedule by ordinance, resolution, bylaws or other rule.</a:t>
            </a:r>
          </a:p>
          <a:p>
            <a:pPr eaLnBrk="1" hangingPunct="1">
              <a:buClr>
                <a:schemeClr val="tx1"/>
              </a:buClr>
              <a:buFont typeface="Wingdings" panose="05000000000000000000" pitchFamily="2" charset="2"/>
              <a:buChar char="§"/>
            </a:pPr>
            <a:r>
              <a:rPr lang="en-US" sz="2400" dirty="0" smtClean="0">
                <a:cs typeface="Arial" panose="020B0604020202020204" pitchFamily="34" charset="0"/>
              </a:rPr>
              <a:t>A </a:t>
            </a:r>
            <a:r>
              <a:rPr lang="en-US" sz="2400" u="sng" dirty="0" smtClean="0">
                <a:cs typeface="Arial" panose="020B0604020202020204" pitchFamily="34" charset="0"/>
              </a:rPr>
              <a:t>state</a:t>
            </a:r>
            <a:r>
              <a:rPr lang="en-US" sz="2400" dirty="0" smtClean="0">
                <a:cs typeface="Arial" panose="020B0604020202020204" pitchFamily="34" charset="0"/>
              </a:rPr>
              <a:t> public agency must:</a:t>
            </a:r>
          </a:p>
          <a:p>
            <a:pPr lvl="1" eaLnBrk="1" hangingPunct="1">
              <a:buClr>
                <a:schemeClr val="tx1"/>
              </a:buClr>
              <a:buFont typeface="Wingdings" panose="05000000000000000000" pitchFamily="2" charset="2"/>
              <a:buChar char="§"/>
            </a:pPr>
            <a:r>
              <a:rPr lang="en-US" sz="2400" dirty="0">
                <a:cs typeface="Arial" panose="020B0604020202020204" pitchFamily="34" charset="0"/>
              </a:rPr>
              <a:t>Yearly, file with </a:t>
            </a:r>
            <a:r>
              <a:rPr lang="en-US" sz="2400" dirty="0" smtClean="0">
                <a:cs typeface="Arial" panose="020B0604020202020204" pitchFamily="34" charset="0"/>
              </a:rPr>
              <a:t>Code </a:t>
            </a:r>
            <a:r>
              <a:rPr lang="en-US" sz="2400" dirty="0">
                <a:cs typeface="Arial" panose="020B0604020202020204" pitchFamily="34" charset="0"/>
              </a:rPr>
              <a:t>Reviser a schedule of regular meetings, including time and </a:t>
            </a:r>
            <a:r>
              <a:rPr lang="en-US" sz="2400" dirty="0" smtClean="0">
                <a:cs typeface="Arial" panose="020B0604020202020204" pitchFamily="34" charset="0"/>
              </a:rPr>
              <a:t>place.</a:t>
            </a:r>
            <a:endParaRPr lang="en-US" sz="2400" dirty="0">
              <a:cs typeface="Arial" panose="020B0604020202020204" pitchFamily="34" charset="0"/>
            </a:endParaRPr>
          </a:p>
          <a:p>
            <a:pPr lvl="1" eaLnBrk="1" hangingPunct="1">
              <a:buClr>
                <a:schemeClr val="tx1"/>
              </a:buClr>
              <a:buFont typeface="Wingdings" panose="05000000000000000000" pitchFamily="2" charset="2"/>
              <a:buChar char="§"/>
            </a:pPr>
            <a:r>
              <a:rPr lang="en-US" sz="2400" dirty="0">
                <a:cs typeface="Arial" panose="020B0604020202020204" pitchFamily="34" charset="0"/>
              </a:rPr>
              <a:t>Publish changes to regular meeting schedule in state register at least 20 days prior to rescheduled </a:t>
            </a:r>
            <a:r>
              <a:rPr lang="en-US" sz="2400" dirty="0" smtClean="0">
                <a:cs typeface="Arial" panose="020B0604020202020204" pitchFamily="34" charset="0"/>
              </a:rPr>
              <a:t>date.</a:t>
            </a:r>
            <a:endParaRPr lang="en-US" sz="2400" dirty="0">
              <a:cs typeface="Arial" panose="020B0604020202020204" pitchFamily="34" charset="0"/>
            </a:endParaRPr>
          </a:p>
          <a:p>
            <a:pPr marL="0" indent="0">
              <a:buNone/>
            </a:pPr>
            <a:endParaRPr lang="en-US" sz="2400" i="1" dirty="0">
              <a:cs typeface="Arial" panose="020B0604020202020204" pitchFamily="34" charset="0"/>
            </a:endParaRPr>
          </a:p>
          <a:p>
            <a:pPr marL="0" indent="0">
              <a:buNone/>
            </a:pPr>
            <a:endParaRPr lang="en-US" sz="2400" i="1" dirty="0" smtClean="0">
              <a:cs typeface="Arial" panose="020B0604020202020204" pitchFamily="34" charset="0"/>
            </a:endParaRPr>
          </a:p>
          <a:p>
            <a:endParaRPr lang="en-US" b="1" dirty="0">
              <a:cs typeface="Arial" panose="020B0604020202020204" pitchFamily="34" charset="0"/>
            </a:endParaRPr>
          </a:p>
          <a:p>
            <a:pPr marL="308610" lvl="1" indent="0">
              <a:buNone/>
            </a:pPr>
            <a:r>
              <a:rPr lang="en-US" sz="1800" i="1" dirty="0" smtClean="0">
                <a:cs typeface="Arial" panose="020B0604020202020204" pitchFamily="34" charset="0"/>
              </a:rPr>
              <a:t> </a:t>
            </a:r>
            <a:endParaRPr lang="en-US" sz="1800" i="1" dirty="0">
              <a:cs typeface="Arial" panose="020B0604020202020204" pitchFamily="34" charset="0"/>
            </a:endParaRPr>
          </a:p>
        </p:txBody>
      </p:sp>
      <p:sp>
        <p:nvSpPr>
          <p:cNvPr id="2" name="Title 1"/>
          <p:cNvSpPr>
            <a:spLocks noGrp="1"/>
          </p:cNvSpPr>
          <p:nvPr>
            <p:ph type="title"/>
          </p:nvPr>
        </p:nvSpPr>
        <p:spPr>
          <a:xfrm>
            <a:off x="216072" y="303393"/>
            <a:ext cx="9692640" cy="638174"/>
          </a:xfrm>
        </p:spPr>
        <p:txBody>
          <a:bodyPr>
            <a:normAutofit fontScale="90000"/>
          </a:bodyPr>
          <a:lstStyle/>
          <a:p>
            <a:r>
              <a:rPr lang="en-US" sz="3600" b="1" dirty="0" smtClean="0">
                <a:cs typeface="Arial" panose="020B0604020202020204" pitchFamily="34" charset="0"/>
              </a:rPr>
              <a:t>Regular Meetings</a:t>
            </a:r>
            <a:endParaRPr lang="en-US" sz="3600" b="1" dirty="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9B6DA2BE-93A6-4C0E-BC3B-5C91D8DE6623}" type="slidenum">
              <a:rPr lang="en-US" smtClean="0"/>
              <a:pPr>
                <a:defRPr/>
              </a:pPr>
              <a:t>16</a:t>
            </a:fld>
            <a:endParaRPr lang="en-US" dirty="0"/>
          </a:p>
        </p:txBody>
      </p:sp>
      <p:pic>
        <p:nvPicPr>
          <p:cNvPr id="6" name="Picture 2" descr="C:\Users\nancyk1\AppData\Local\Microsoft\Windows\Temporary Internet Files\Content.IE5\1IMNJX5P\MC90035618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4114799"/>
            <a:ext cx="1897655" cy="19812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6200" y="6413160"/>
            <a:ext cx="5365571"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RCW 42.30.070; RCW 42.30.075; RCW 42.30.077</a:t>
            </a:r>
          </a:p>
        </p:txBody>
      </p:sp>
    </p:spTree>
    <p:extLst>
      <p:ext uri="{BB962C8B-B14F-4D97-AF65-F5344CB8AC3E}">
        <p14:creationId xmlns:p14="http://schemas.microsoft.com/office/powerpoint/2010/main" val="31490367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72" y="303393"/>
            <a:ext cx="9692640" cy="638174"/>
          </a:xfrm>
        </p:spPr>
        <p:txBody>
          <a:bodyPr>
            <a:normAutofit fontScale="90000"/>
          </a:bodyPr>
          <a:lstStyle/>
          <a:p>
            <a:r>
              <a:rPr lang="en-US" sz="3600" b="1" dirty="0" smtClean="0">
                <a:cs typeface="Arial" panose="020B0604020202020204" pitchFamily="34" charset="0"/>
              </a:rPr>
              <a:t>Regular Meetings (Cont.)</a:t>
            </a:r>
            <a:endParaRPr lang="en-US" sz="3600" b="1" dirty="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9B6DA2BE-93A6-4C0E-BC3B-5C91D8DE6623}" type="slidenum">
              <a:rPr lang="en-US" smtClean="0"/>
              <a:pPr>
                <a:defRPr/>
              </a:pPr>
              <a:t>17</a:t>
            </a:fld>
            <a:endParaRPr lang="en-US" dirty="0"/>
          </a:p>
        </p:txBody>
      </p:sp>
      <p:sp>
        <p:nvSpPr>
          <p:cNvPr id="9" name="Rectangle 3"/>
          <p:cNvSpPr>
            <a:spLocks noGrp="1" noChangeArrowheads="1"/>
          </p:cNvSpPr>
          <p:nvPr>
            <p:ph idx="1"/>
          </p:nvPr>
        </p:nvSpPr>
        <p:spPr>
          <a:xfrm>
            <a:off x="304800" y="1219200"/>
            <a:ext cx="9448800" cy="5546727"/>
          </a:xfrm>
        </p:spPr>
        <p:txBody>
          <a:bodyPr>
            <a:noAutofit/>
          </a:bodyPr>
          <a:lstStyle/>
          <a:p>
            <a:pPr marL="0" indent="0">
              <a:buNone/>
            </a:pPr>
            <a:r>
              <a:rPr lang="en-US" sz="2200" dirty="0" smtClean="0">
                <a:cs typeface="Arial" panose="020B0604020202020204" pitchFamily="34" charset="0"/>
              </a:rPr>
              <a:t>Agenda </a:t>
            </a:r>
            <a:r>
              <a:rPr lang="en-US" sz="2200" dirty="0">
                <a:cs typeface="Arial" panose="020B0604020202020204" pitchFamily="34" charset="0"/>
              </a:rPr>
              <a:t>notice requirements apply to regular meetings.</a:t>
            </a:r>
          </a:p>
          <a:p>
            <a:pPr>
              <a:buClr>
                <a:schemeClr val="tx1"/>
              </a:buClr>
            </a:pPr>
            <a:r>
              <a:rPr lang="en-US" sz="2200" dirty="0">
                <a:cs typeface="Arial" panose="020B0604020202020204" pitchFamily="34" charset="0"/>
              </a:rPr>
              <a:t>RCW 42.30.077 requires governing bodies to make the </a:t>
            </a:r>
            <a:r>
              <a:rPr lang="en-US" sz="2200" u="sng" dirty="0">
                <a:cs typeface="Arial" panose="020B0604020202020204" pitchFamily="34" charset="0"/>
              </a:rPr>
              <a:t>agenda</a:t>
            </a:r>
            <a:r>
              <a:rPr lang="en-US" sz="2200" dirty="0">
                <a:cs typeface="Arial" panose="020B0604020202020204" pitchFamily="34" charset="0"/>
              </a:rPr>
              <a:t> of each regular meeting of the governing body </a:t>
            </a:r>
            <a:r>
              <a:rPr lang="en-US" sz="2200" u="sng" dirty="0">
                <a:cs typeface="Arial" panose="020B0604020202020204" pitchFamily="34" charset="0"/>
              </a:rPr>
              <a:t>available online</a:t>
            </a:r>
            <a:r>
              <a:rPr lang="en-US" sz="2200" dirty="0">
                <a:cs typeface="Arial" panose="020B0604020202020204" pitchFamily="34" charset="0"/>
              </a:rPr>
              <a:t> no later than </a:t>
            </a:r>
            <a:r>
              <a:rPr lang="en-US" sz="2200" u="sng" dirty="0">
                <a:cs typeface="Arial" panose="020B0604020202020204" pitchFamily="34" charset="0"/>
              </a:rPr>
              <a:t>24 hours</a:t>
            </a:r>
            <a:r>
              <a:rPr lang="en-US" sz="2200" dirty="0">
                <a:cs typeface="Arial" panose="020B0604020202020204" pitchFamily="34" charset="0"/>
              </a:rPr>
              <a:t> in advance of the published start time of the meeting.</a:t>
            </a:r>
          </a:p>
          <a:p>
            <a:pPr>
              <a:buClr>
                <a:schemeClr val="tx1"/>
              </a:buClr>
            </a:pPr>
            <a:r>
              <a:rPr lang="en-US" sz="2200" dirty="0" smtClean="0">
                <a:cs typeface="Arial" panose="020B0604020202020204" pitchFamily="34" charset="0"/>
              </a:rPr>
              <a:t>This </a:t>
            </a:r>
            <a:r>
              <a:rPr lang="en-US" sz="2200" dirty="0">
                <a:cs typeface="Arial" panose="020B0604020202020204" pitchFamily="34" charset="0"/>
              </a:rPr>
              <a:t>law </a:t>
            </a:r>
            <a:r>
              <a:rPr lang="en-US" sz="2200" u="sng" dirty="0">
                <a:cs typeface="Arial" panose="020B0604020202020204" pitchFamily="34" charset="0"/>
              </a:rPr>
              <a:t>does not</a:t>
            </a:r>
            <a:r>
              <a:rPr lang="en-US" sz="2200" dirty="0">
                <a:cs typeface="Arial" panose="020B0604020202020204" pitchFamily="34" charset="0"/>
              </a:rPr>
              <a:t>: </a:t>
            </a:r>
          </a:p>
          <a:p>
            <a:pPr lvl="1">
              <a:buClr>
                <a:schemeClr val="tx1"/>
              </a:buClr>
            </a:pPr>
            <a:r>
              <a:rPr lang="en-US" sz="2200" i="1" dirty="0">
                <a:cs typeface="Arial" panose="020B0604020202020204" pitchFamily="34" charset="0"/>
              </a:rPr>
              <a:t>Apply to agencies that do not have websites.</a:t>
            </a:r>
          </a:p>
          <a:p>
            <a:pPr lvl="1">
              <a:buClr>
                <a:schemeClr val="tx1"/>
              </a:buClr>
            </a:pPr>
            <a:r>
              <a:rPr lang="en-US" sz="2200" i="1" dirty="0">
                <a:cs typeface="Arial" panose="020B0604020202020204" pitchFamily="34" charset="0"/>
              </a:rPr>
              <a:t>Apply to agencies that employ fewer than 10 full-time employees.</a:t>
            </a:r>
          </a:p>
          <a:p>
            <a:pPr lvl="1">
              <a:buClr>
                <a:schemeClr val="tx1"/>
              </a:buClr>
            </a:pPr>
            <a:r>
              <a:rPr lang="en-US" sz="2200" dirty="0">
                <a:cs typeface="Arial" panose="020B0604020202020204" pitchFamily="34" charset="0"/>
              </a:rPr>
              <a:t>Restrict agencies from later modifying an agenda.</a:t>
            </a:r>
          </a:p>
          <a:p>
            <a:pPr lvl="1">
              <a:buClr>
                <a:schemeClr val="tx1"/>
              </a:buClr>
            </a:pPr>
            <a:r>
              <a:rPr lang="en-US" sz="2200" dirty="0">
                <a:cs typeface="Arial" panose="020B0604020202020204" pitchFamily="34" charset="0"/>
              </a:rPr>
              <a:t>Invalidate otherwise legal actions taken at a regular meeting where agenda was not posted 24 hours in advance.</a:t>
            </a:r>
          </a:p>
          <a:p>
            <a:pPr lvl="1">
              <a:buClr>
                <a:schemeClr val="tx1"/>
              </a:buClr>
            </a:pPr>
            <a:r>
              <a:rPr lang="en-US" sz="2200" dirty="0">
                <a:cs typeface="Arial" panose="020B0604020202020204" pitchFamily="34" charset="0"/>
              </a:rPr>
              <a:t>Satisfy public notice requirements established under other laws.</a:t>
            </a:r>
          </a:p>
          <a:p>
            <a:pPr lvl="1">
              <a:buClr>
                <a:schemeClr val="tx1"/>
              </a:buClr>
            </a:pPr>
            <a:r>
              <a:rPr lang="en-US" sz="2200" dirty="0">
                <a:cs typeface="Arial" panose="020B0604020202020204" pitchFamily="34" charset="0"/>
              </a:rPr>
              <a:t>Provide a basis to award attorneys fees or seek court order under OPMA if agenda is not posted in accordance with this law</a:t>
            </a:r>
            <a:r>
              <a:rPr lang="en-US" sz="2200" dirty="0" smtClean="0">
                <a:cs typeface="Arial" panose="020B0604020202020204" pitchFamily="34" charset="0"/>
              </a:rPr>
              <a:t>.</a:t>
            </a:r>
            <a:endParaRPr lang="en-US" sz="2200" i="1" dirty="0">
              <a:cs typeface="Arial" panose="020B0604020202020204" pitchFamily="34"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80740" y="941567"/>
            <a:ext cx="1058371" cy="712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783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72" y="303393"/>
            <a:ext cx="9692640" cy="638174"/>
          </a:xfrm>
        </p:spPr>
        <p:txBody>
          <a:bodyPr>
            <a:normAutofit fontScale="90000"/>
          </a:bodyPr>
          <a:lstStyle/>
          <a:p>
            <a:r>
              <a:rPr lang="en-US" sz="3600" b="1" dirty="0" smtClean="0">
                <a:cs typeface="Arial" panose="020B0604020202020204" pitchFamily="34" charset="0"/>
              </a:rPr>
              <a:t>Special Meetings</a:t>
            </a:r>
            <a:endParaRPr lang="en-US" sz="3600" b="1" dirty="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9B6DA2BE-93A6-4C0E-BC3B-5C91D8DE6623}" type="slidenum">
              <a:rPr lang="en-US" smtClean="0"/>
              <a:pPr>
                <a:defRPr/>
              </a:pPr>
              <a:t>18</a:t>
            </a:fld>
            <a:endParaRPr lang="en-US" dirty="0"/>
          </a:p>
        </p:txBody>
      </p:sp>
      <p:pic>
        <p:nvPicPr>
          <p:cNvPr id="6" name="Picture 2" descr="C:\Users\nancyk1\AppData\Local\Microsoft\Windows\Temporary Internet Files\Content.IE5\909O1YZG\MM900283190[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525000" y="1447800"/>
            <a:ext cx="1308283" cy="128004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p:nvSpPr>
        <p:spPr>
          <a:xfrm>
            <a:off x="381000" y="1295400"/>
            <a:ext cx="8915400" cy="5257800"/>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buNone/>
            </a:pPr>
            <a:r>
              <a:rPr lang="en-US" sz="2200" dirty="0" smtClean="0">
                <a:latin typeface="Arial" panose="020B0604020202020204" pitchFamily="34" charset="0"/>
                <a:cs typeface="Arial" panose="020B0604020202020204" pitchFamily="34" charset="0"/>
              </a:rPr>
              <a:t>A </a:t>
            </a:r>
            <a:r>
              <a:rPr lang="en-US" sz="2200" b="1" dirty="0" smtClean="0">
                <a:latin typeface="Arial" panose="020B0604020202020204" pitchFamily="34" charset="0"/>
                <a:cs typeface="Arial" panose="020B0604020202020204" pitchFamily="34" charset="0"/>
              </a:rPr>
              <a:t>“</a:t>
            </a:r>
            <a:r>
              <a:rPr lang="en-US" sz="2200" b="1" dirty="0">
                <a:solidFill>
                  <a:srgbClr val="214568"/>
                </a:solidFill>
                <a:latin typeface="Arial" panose="020B0604020202020204" pitchFamily="34" charset="0"/>
                <a:cs typeface="Arial" panose="020B0604020202020204" pitchFamily="34" charset="0"/>
              </a:rPr>
              <a:t>special meeting</a:t>
            </a:r>
            <a:r>
              <a:rPr lang="en-US" sz="2200" b="1"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is a meeting that is not a regular meeting (not a regularly scheduled meeting).</a:t>
            </a:r>
          </a:p>
          <a:p>
            <a:pPr marL="0" indent="0">
              <a:lnSpc>
                <a:spcPct val="100000"/>
              </a:lnSpc>
              <a:buNone/>
            </a:pPr>
            <a:r>
              <a:rPr lang="en-US" sz="2200" dirty="0" smtClean="0">
                <a:latin typeface="Arial" panose="020B0604020202020204" pitchFamily="34" charset="0"/>
                <a:cs typeface="Arial" panose="020B0604020202020204" pitchFamily="34" charset="0"/>
              </a:rPr>
              <a:t>Called by presiding officer or majority of the members.</a:t>
            </a:r>
          </a:p>
          <a:p>
            <a:pPr marL="0" indent="0">
              <a:lnSpc>
                <a:spcPct val="100000"/>
              </a:lnSpc>
              <a:buNone/>
            </a:pPr>
            <a:r>
              <a:rPr lang="en-US" sz="2200" u="sng" dirty="0" smtClean="0">
                <a:latin typeface="Arial" panose="020B0604020202020204" pitchFamily="34" charset="0"/>
                <a:cs typeface="Arial" panose="020B0604020202020204" pitchFamily="34" charset="0"/>
              </a:rPr>
              <a:t>Notice - timing</a:t>
            </a:r>
            <a:r>
              <a:rPr lang="en-US" sz="2200" dirty="0" smtClean="0">
                <a:latin typeface="Arial" panose="020B0604020202020204" pitchFamily="34" charset="0"/>
                <a:cs typeface="Arial" panose="020B0604020202020204" pitchFamily="34" charset="0"/>
              </a:rPr>
              <a:t>:  24 hours before the special meeting, </a:t>
            </a:r>
            <a:r>
              <a:rPr lang="en-US" sz="2200" u="sng" dirty="0" smtClean="0">
                <a:latin typeface="Arial" panose="020B0604020202020204" pitchFamily="34" charset="0"/>
                <a:cs typeface="Arial" panose="020B0604020202020204" pitchFamily="34" charset="0"/>
              </a:rPr>
              <a:t>written</a:t>
            </a:r>
            <a:r>
              <a:rPr lang="en-US" sz="2200" dirty="0" smtClean="0">
                <a:latin typeface="Arial" panose="020B0604020202020204" pitchFamily="34" charset="0"/>
                <a:cs typeface="Arial" panose="020B0604020202020204" pitchFamily="34" charset="0"/>
              </a:rPr>
              <a:t> notice must be:</a:t>
            </a:r>
          </a:p>
          <a:p>
            <a:pPr lvl="1">
              <a:lnSpc>
                <a:spcPct val="100000"/>
              </a:lnSpc>
              <a:spcBef>
                <a:spcPts val="0"/>
              </a:spcBef>
              <a:buClr>
                <a:schemeClr val="tx1"/>
              </a:buClr>
            </a:pPr>
            <a:r>
              <a:rPr lang="en-US" sz="2200" dirty="0" smtClean="0">
                <a:latin typeface="Arial" panose="020B0604020202020204" pitchFamily="34" charset="0"/>
                <a:cs typeface="Arial" panose="020B0604020202020204" pitchFamily="34" charset="0"/>
              </a:rPr>
              <a:t>Given to each </a:t>
            </a:r>
            <a:r>
              <a:rPr lang="en-US" sz="2200" b="1" spc="10" dirty="0">
                <a:solidFill>
                  <a:srgbClr val="214568"/>
                </a:solidFill>
                <a:latin typeface="Arial" panose="020B0604020202020204" pitchFamily="34" charset="0"/>
                <a:cs typeface="Arial" panose="020B0604020202020204" pitchFamily="34" charset="0"/>
              </a:rPr>
              <a:t>member</a:t>
            </a:r>
            <a:r>
              <a:rPr lang="en-US" sz="2200" dirty="0" smtClean="0">
                <a:latin typeface="Arial" panose="020B0604020202020204" pitchFamily="34" charset="0"/>
                <a:cs typeface="Arial" panose="020B0604020202020204" pitchFamily="34" charset="0"/>
              </a:rPr>
              <a:t> of the governing body (unless waived).</a:t>
            </a:r>
          </a:p>
          <a:p>
            <a:pPr lvl="1">
              <a:lnSpc>
                <a:spcPct val="100000"/>
              </a:lnSpc>
              <a:spcBef>
                <a:spcPts val="0"/>
              </a:spcBef>
              <a:buClr>
                <a:schemeClr val="tx1"/>
              </a:buClr>
            </a:pPr>
            <a:r>
              <a:rPr lang="en-US" sz="2200" dirty="0" smtClean="0">
                <a:latin typeface="Arial" panose="020B0604020202020204" pitchFamily="34" charset="0"/>
                <a:cs typeface="Arial" panose="020B0604020202020204" pitchFamily="34" charset="0"/>
              </a:rPr>
              <a:t>Given to each </a:t>
            </a:r>
            <a:r>
              <a:rPr lang="en-US" sz="2200" b="1" spc="10" dirty="0">
                <a:solidFill>
                  <a:srgbClr val="214568"/>
                </a:solidFill>
                <a:latin typeface="Arial" panose="020B0604020202020204" pitchFamily="34" charset="0"/>
                <a:cs typeface="Arial" panose="020B0604020202020204" pitchFamily="34" charset="0"/>
              </a:rPr>
              <a:t>local newspaper of general circulation, radio, and TV station </a:t>
            </a:r>
            <a:r>
              <a:rPr lang="en-US" sz="2200" dirty="0" smtClean="0">
                <a:latin typeface="Arial" panose="020B0604020202020204" pitchFamily="34" charset="0"/>
                <a:cs typeface="Arial" panose="020B0604020202020204" pitchFamily="34" charset="0"/>
              </a:rPr>
              <a:t>which has a notice request on file.</a:t>
            </a:r>
          </a:p>
          <a:p>
            <a:pPr lvl="1">
              <a:lnSpc>
                <a:spcPct val="100000"/>
              </a:lnSpc>
              <a:spcBef>
                <a:spcPts val="0"/>
              </a:spcBef>
              <a:buClr>
                <a:schemeClr val="tx1"/>
              </a:buClr>
            </a:pPr>
            <a:r>
              <a:rPr lang="en-US" sz="2200" dirty="0" smtClean="0">
                <a:latin typeface="Arial" panose="020B0604020202020204" pitchFamily="34" charset="0"/>
                <a:cs typeface="Arial" panose="020B0604020202020204" pitchFamily="34" charset="0"/>
              </a:rPr>
              <a:t>Posted on the </a:t>
            </a:r>
            <a:r>
              <a:rPr lang="en-US" sz="2200" b="1" spc="10" dirty="0">
                <a:solidFill>
                  <a:srgbClr val="214568"/>
                </a:solidFill>
                <a:latin typeface="Arial" panose="020B0604020202020204" pitchFamily="34" charset="0"/>
                <a:cs typeface="Arial" panose="020B0604020202020204" pitchFamily="34" charset="0"/>
              </a:rPr>
              <a:t>agency’s website </a:t>
            </a:r>
            <a:r>
              <a:rPr lang="en-US" sz="2200" dirty="0" smtClean="0">
                <a:latin typeface="Arial" panose="020B0604020202020204" pitchFamily="34" charset="0"/>
                <a:cs typeface="Arial" panose="020B0604020202020204" pitchFamily="34" charset="0"/>
              </a:rPr>
              <a:t>[with certain exceptions in RCW 42.30.080(2)(b), for example, if the agency does not have a website].</a:t>
            </a:r>
          </a:p>
          <a:p>
            <a:pPr lvl="1">
              <a:lnSpc>
                <a:spcPct val="100000"/>
              </a:lnSpc>
              <a:spcBef>
                <a:spcPts val="0"/>
              </a:spcBef>
              <a:buClr>
                <a:schemeClr val="tx1"/>
              </a:buClr>
            </a:pPr>
            <a:r>
              <a:rPr lang="en-US" sz="2200" dirty="0" smtClean="0">
                <a:latin typeface="Arial" panose="020B0604020202020204" pitchFamily="34" charset="0"/>
                <a:cs typeface="Arial" panose="020B0604020202020204" pitchFamily="34" charset="0"/>
              </a:rPr>
              <a:t>Prominently </a:t>
            </a:r>
            <a:r>
              <a:rPr lang="en-US" sz="2200" b="1" spc="10" dirty="0">
                <a:solidFill>
                  <a:srgbClr val="214568"/>
                </a:solidFill>
                <a:latin typeface="Arial" panose="020B0604020202020204" pitchFamily="34" charset="0"/>
                <a:cs typeface="Arial" panose="020B0604020202020204" pitchFamily="34" charset="0"/>
              </a:rPr>
              <a:t>displayed at the main entrance </a:t>
            </a:r>
            <a:r>
              <a:rPr lang="en-US" sz="2200" dirty="0" smtClean="0">
                <a:latin typeface="Arial" panose="020B0604020202020204" pitchFamily="34" charset="0"/>
                <a:cs typeface="Arial" panose="020B0604020202020204" pitchFamily="34" charset="0"/>
              </a:rPr>
              <a:t>of the agency’s principal location and the meeting site (if not that same location).</a:t>
            </a:r>
          </a:p>
          <a:p>
            <a:pPr lvl="1">
              <a:lnSpc>
                <a:spcPct val="120000"/>
              </a:lnSpc>
              <a:spcBef>
                <a:spcPts val="0"/>
              </a:spcBef>
            </a:pPr>
            <a:endParaRPr lang="en-US" sz="2400" dirty="0" smtClean="0">
              <a:latin typeface="Arial" panose="020B0604020202020204" pitchFamily="34" charset="0"/>
              <a:cs typeface="Arial" panose="020B0604020202020204" pitchFamily="34" charset="0"/>
            </a:endParaRPr>
          </a:p>
          <a:p>
            <a:pPr lvl="1">
              <a:buFontTx/>
              <a:buNone/>
            </a:pPr>
            <a:endParaRPr lang="en-US" dirty="0">
              <a:latin typeface="Arial" panose="020B0604020202020204" pitchFamily="34" charset="0"/>
              <a:cs typeface="Arial" panose="020B0604020202020204" pitchFamily="34" charset="0"/>
            </a:endParaRPr>
          </a:p>
        </p:txBody>
      </p:sp>
      <p:sp>
        <p:nvSpPr>
          <p:cNvPr id="9" name="Rectangle 8"/>
          <p:cNvSpPr/>
          <p:nvPr/>
        </p:nvSpPr>
        <p:spPr>
          <a:xfrm>
            <a:off x="-381000" y="6428126"/>
            <a:ext cx="2351926" cy="369332"/>
          </a:xfrm>
          <a:prstGeom prst="rect">
            <a:avLst/>
          </a:prstGeom>
        </p:spPr>
        <p:txBody>
          <a:bodyPr wrap="none">
            <a:spAutoFit/>
          </a:bodyPr>
          <a:lstStyle/>
          <a:p>
            <a:pPr lvl="1"/>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RCW 42.30.080</a:t>
            </a:r>
          </a:p>
        </p:txBody>
      </p:sp>
    </p:spTree>
    <p:extLst>
      <p:ext uri="{BB962C8B-B14F-4D97-AF65-F5344CB8AC3E}">
        <p14:creationId xmlns:p14="http://schemas.microsoft.com/office/powerpoint/2010/main" val="32853028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72" y="303393"/>
            <a:ext cx="9692640" cy="638174"/>
          </a:xfrm>
        </p:spPr>
        <p:txBody>
          <a:bodyPr>
            <a:normAutofit fontScale="90000"/>
          </a:bodyPr>
          <a:lstStyle/>
          <a:p>
            <a:r>
              <a:rPr lang="en-US" sz="3600" b="1" dirty="0" smtClean="0">
                <a:cs typeface="Arial" panose="020B0604020202020204" pitchFamily="34" charset="0"/>
              </a:rPr>
              <a:t>Special Meetings (Cont.)</a:t>
            </a:r>
            <a:endParaRPr lang="en-US" sz="3600" b="1" dirty="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9B6DA2BE-93A6-4C0E-BC3B-5C91D8DE6623}" type="slidenum">
              <a:rPr lang="en-US" smtClean="0"/>
              <a:pPr>
                <a:defRPr/>
              </a:pPr>
              <a:t>19</a:t>
            </a:fld>
            <a:endParaRPr lang="en-US" dirty="0"/>
          </a:p>
        </p:txBody>
      </p:sp>
      <p:sp>
        <p:nvSpPr>
          <p:cNvPr id="8" name="Rectangle 3"/>
          <p:cNvSpPr txBox="1">
            <a:spLocks noChangeArrowheads="1"/>
          </p:cNvSpPr>
          <p:nvPr/>
        </p:nvSpPr>
        <p:spPr>
          <a:xfrm>
            <a:off x="381000" y="1295400"/>
            <a:ext cx="9296400" cy="5257800"/>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90000"/>
              </a:lnSpc>
              <a:buNone/>
            </a:pPr>
            <a:r>
              <a:rPr lang="en-US" sz="2200" u="sng" dirty="0">
                <a:latin typeface="Arial" panose="020B0604020202020204" pitchFamily="34" charset="0"/>
                <a:cs typeface="Arial" panose="020B0604020202020204" pitchFamily="34" charset="0"/>
              </a:rPr>
              <a:t>Notice - </a:t>
            </a:r>
            <a:r>
              <a:rPr lang="en-US" sz="2200" u="sng" dirty="0" smtClean="0">
                <a:latin typeface="Arial" panose="020B0604020202020204" pitchFamily="34" charset="0"/>
                <a:cs typeface="Arial" panose="020B0604020202020204" pitchFamily="34" charset="0"/>
              </a:rPr>
              <a:t>contents</a:t>
            </a:r>
            <a:r>
              <a:rPr lang="en-US" sz="2200" dirty="0" smtClean="0">
                <a:latin typeface="Arial" panose="020B0604020202020204" pitchFamily="34" charset="0"/>
                <a:cs typeface="Arial" panose="020B0604020202020204" pitchFamily="34" charset="0"/>
              </a:rPr>
              <a:t>  </a:t>
            </a:r>
          </a:p>
          <a:p>
            <a:pPr marL="0" indent="0">
              <a:lnSpc>
                <a:spcPct val="90000"/>
              </a:lnSpc>
              <a:buNone/>
            </a:pPr>
            <a:r>
              <a:rPr lang="en-US" sz="2200" dirty="0" smtClean="0">
                <a:latin typeface="Arial" panose="020B0604020202020204" pitchFamily="34" charset="0"/>
                <a:cs typeface="Arial" panose="020B0604020202020204" pitchFamily="34" charset="0"/>
              </a:rPr>
              <a:t>The </a:t>
            </a:r>
            <a:r>
              <a:rPr lang="en-US" sz="2200" dirty="0">
                <a:latin typeface="Arial" panose="020B0604020202020204" pitchFamily="34" charset="0"/>
                <a:cs typeface="Arial" panose="020B0604020202020204" pitchFamily="34" charset="0"/>
              </a:rPr>
              <a:t>special meeting notice must specify:</a:t>
            </a:r>
          </a:p>
          <a:p>
            <a:pPr lvl="1">
              <a:buClrTx/>
              <a:buFont typeface="Wingdings" panose="05000000000000000000" pitchFamily="2" charset="2"/>
              <a:buChar char="q"/>
            </a:pPr>
            <a:r>
              <a:rPr lang="en-US" sz="2200" dirty="0" smtClean="0">
                <a:latin typeface="Arial" panose="020B0604020202020204" pitchFamily="34" charset="0"/>
                <a:cs typeface="Arial" panose="020B0604020202020204" pitchFamily="34" charset="0"/>
              </a:rPr>
              <a:t> Time</a:t>
            </a:r>
            <a:endParaRPr lang="en-US" sz="2200" dirty="0">
              <a:latin typeface="Arial" panose="020B0604020202020204" pitchFamily="34" charset="0"/>
              <a:cs typeface="Arial" panose="020B0604020202020204" pitchFamily="34" charset="0"/>
            </a:endParaRPr>
          </a:p>
          <a:p>
            <a:pPr lvl="1">
              <a:buClrTx/>
              <a:buFont typeface="Wingdings" panose="05000000000000000000" pitchFamily="2" charset="2"/>
              <a:buChar char="q"/>
            </a:pPr>
            <a:r>
              <a:rPr lang="en-US" sz="2200" dirty="0" smtClean="0">
                <a:latin typeface="Arial" panose="020B0604020202020204" pitchFamily="34" charset="0"/>
                <a:cs typeface="Arial" panose="020B0604020202020204" pitchFamily="34" charset="0"/>
              </a:rPr>
              <a:t> Place</a:t>
            </a:r>
            <a:endParaRPr lang="en-US" sz="2200" dirty="0">
              <a:latin typeface="Arial" panose="020B0604020202020204" pitchFamily="34" charset="0"/>
              <a:cs typeface="Arial" panose="020B0604020202020204" pitchFamily="34" charset="0"/>
            </a:endParaRPr>
          </a:p>
          <a:p>
            <a:pPr lvl="1">
              <a:buClrTx/>
              <a:buFont typeface="Wingdings" panose="05000000000000000000" pitchFamily="2" charset="2"/>
              <a:buChar char="q"/>
            </a:pPr>
            <a:r>
              <a:rPr lang="en-US" sz="2200" dirty="0" smtClean="0">
                <a:latin typeface="Arial" panose="020B0604020202020204" pitchFamily="34" charset="0"/>
                <a:cs typeface="Arial" panose="020B0604020202020204" pitchFamily="34" charset="0"/>
              </a:rPr>
              <a:t> Business </a:t>
            </a:r>
            <a:r>
              <a:rPr lang="en-US" sz="2200" dirty="0">
                <a:latin typeface="Arial" panose="020B0604020202020204" pitchFamily="34" charset="0"/>
                <a:cs typeface="Arial" panose="020B0604020202020204" pitchFamily="34" charset="0"/>
              </a:rPr>
              <a:t>to be transacted (agenda</a:t>
            </a:r>
            <a:r>
              <a:rPr lang="en-US" sz="2200" dirty="0" smtClean="0">
                <a:latin typeface="Arial" panose="020B0604020202020204" pitchFamily="34" charset="0"/>
                <a:cs typeface="Arial" panose="020B0604020202020204" pitchFamily="34" charset="0"/>
              </a:rPr>
              <a:t>)</a:t>
            </a:r>
          </a:p>
          <a:p>
            <a:pPr lvl="1"/>
            <a:endParaRPr lang="en-US" sz="2200" dirty="0">
              <a:latin typeface="Arial" panose="020B0604020202020204" pitchFamily="34" charset="0"/>
              <a:cs typeface="Arial" panose="020B0604020202020204" pitchFamily="34" charset="0"/>
            </a:endParaRPr>
          </a:p>
          <a:p>
            <a:pPr lvl="1"/>
            <a:endParaRPr lang="en-US" sz="2200" dirty="0" smtClean="0">
              <a:latin typeface="Arial" panose="020B0604020202020204" pitchFamily="34" charset="0"/>
              <a:cs typeface="Arial" panose="020B0604020202020204" pitchFamily="34" charset="0"/>
            </a:endParaRPr>
          </a:p>
          <a:p>
            <a:pPr marL="0" lvl="2" indent="0">
              <a:spcBef>
                <a:spcPts val="1400"/>
              </a:spcBef>
              <a:spcAft>
                <a:spcPts val="200"/>
              </a:spcAft>
              <a:buSzPct val="80000"/>
              <a:buNone/>
            </a:pPr>
            <a:endParaRPr lang="en-US" sz="2200" spc="10" dirty="0" smtClean="0">
              <a:solidFill>
                <a:schemeClr val="tx1"/>
              </a:solidFill>
              <a:latin typeface="Arial" panose="020B0604020202020204" pitchFamily="34" charset="0"/>
              <a:cs typeface="Arial" panose="020B0604020202020204" pitchFamily="34" charset="0"/>
            </a:endParaRPr>
          </a:p>
          <a:p>
            <a:pPr marL="0" lvl="2" indent="0">
              <a:spcBef>
                <a:spcPts val="1400"/>
              </a:spcBef>
              <a:spcAft>
                <a:spcPts val="200"/>
              </a:spcAft>
              <a:buSzPct val="80000"/>
              <a:buNone/>
            </a:pPr>
            <a:endParaRPr lang="en-US" sz="2200" spc="10" dirty="0" smtClean="0">
              <a:solidFill>
                <a:schemeClr val="tx1"/>
              </a:solidFill>
              <a:latin typeface="Arial" panose="020B0604020202020204" pitchFamily="34" charset="0"/>
              <a:cs typeface="Arial" panose="020B0604020202020204" pitchFamily="34" charset="0"/>
            </a:endParaRPr>
          </a:p>
          <a:p>
            <a:pPr marL="0" lvl="2" indent="0">
              <a:spcBef>
                <a:spcPts val="1400"/>
              </a:spcBef>
              <a:spcAft>
                <a:spcPts val="200"/>
              </a:spcAft>
              <a:buSzPct val="80000"/>
              <a:buNone/>
            </a:pPr>
            <a:r>
              <a:rPr lang="en-US" sz="2200" spc="10" dirty="0" smtClean="0">
                <a:solidFill>
                  <a:schemeClr val="tx1"/>
                </a:solidFill>
                <a:latin typeface="Arial" panose="020B0604020202020204" pitchFamily="34" charset="0"/>
                <a:cs typeface="Arial" panose="020B0604020202020204" pitchFamily="34" charset="0"/>
              </a:rPr>
              <a:t>Final </a:t>
            </a:r>
            <a:r>
              <a:rPr lang="en-US" sz="2200" spc="10" dirty="0">
                <a:solidFill>
                  <a:schemeClr val="tx1"/>
                </a:solidFill>
                <a:latin typeface="Arial" panose="020B0604020202020204" pitchFamily="34" charset="0"/>
                <a:cs typeface="Arial" panose="020B0604020202020204" pitchFamily="34" charset="0"/>
              </a:rPr>
              <a:t>disposition shall not be taken on any other matter at such </a:t>
            </a:r>
            <a:r>
              <a:rPr lang="en-US" sz="2200" spc="10" dirty="0" smtClean="0">
                <a:solidFill>
                  <a:schemeClr val="tx1"/>
                </a:solidFill>
                <a:latin typeface="Arial" panose="020B0604020202020204" pitchFamily="34" charset="0"/>
                <a:cs typeface="Arial" panose="020B0604020202020204" pitchFamily="34" charset="0"/>
              </a:rPr>
              <a:t>meeting.</a:t>
            </a:r>
            <a:endParaRPr lang="en-US" sz="2200" spc="10" dirty="0">
              <a:solidFill>
                <a:schemeClr val="tx1"/>
              </a:solidFill>
              <a:latin typeface="Arial" panose="020B0604020202020204" pitchFamily="34" charset="0"/>
              <a:cs typeface="Arial" panose="020B0604020202020204" pitchFamily="34" charset="0"/>
            </a:endParaRPr>
          </a:p>
          <a:p>
            <a:pPr marL="582930" lvl="2" indent="0">
              <a:buNone/>
            </a:pPr>
            <a:endParaRPr lang="en-US" sz="2200" dirty="0">
              <a:latin typeface="Arial" panose="020B0604020202020204" pitchFamily="34" charset="0"/>
              <a:cs typeface="Arial" panose="020B0604020202020204" pitchFamily="34" charset="0"/>
            </a:endParaRPr>
          </a:p>
          <a:p>
            <a:pPr lvl="1">
              <a:lnSpc>
                <a:spcPct val="120000"/>
              </a:lnSpc>
              <a:spcBef>
                <a:spcPts val="0"/>
              </a:spcBef>
            </a:pPr>
            <a:endParaRPr lang="en-US" sz="2200" dirty="0" smtClean="0">
              <a:latin typeface="Arial" panose="020B0604020202020204" pitchFamily="34" charset="0"/>
              <a:cs typeface="Arial" panose="020B0604020202020204" pitchFamily="34" charset="0"/>
            </a:endParaRPr>
          </a:p>
          <a:p>
            <a:pPr lvl="1">
              <a:buFontTx/>
              <a:buNone/>
            </a:pPr>
            <a:endParaRPr lang="en-US" sz="2200" dirty="0">
              <a:latin typeface="Arial" panose="020B0604020202020204" pitchFamily="34" charset="0"/>
              <a:cs typeface="Arial" panose="020B0604020202020204" pitchFamily="34" charset="0"/>
            </a:endParaRPr>
          </a:p>
        </p:txBody>
      </p:sp>
      <p:sp>
        <p:nvSpPr>
          <p:cNvPr id="9" name="Rectangle 8"/>
          <p:cNvSpPr/>
          <p:nvPr/>
        </p:nvSpPr>
        <p:spPr>
          <a:xfrm>
            <a:off x="-381000" y="6396595"/>
            <a:ext cx="2351926" cy="369332"/>
          </a:xfrm>
          <a:prstGeom prst="rect">
            <a:avLst/>
          </a:prstGeom>
        </p:spPr>
        <p:txBody>
          <a:bodyPr wrap="none">
            <a:spAutoFit/>
          </a:bodyPr>
          <a:lstStyle/>
          <a:p>
            <a:pPr lvl="1"/>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RCW 42.30.080</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49" y="3505202"/>
            <a:ext cx="1657350"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1353" y="3573065"/>
            <a:ext cx="1507331" cy="1207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505200"/>
            <a:ext cx="1135856" cy="1250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2443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9677400" cy="1219200"/>
          </a:xfrm>
        </p:spPr>
        <p:txBody>
          <a:bodyPr anchor="ctr">
            <a:normAutofit/>
          </a:bodyPr>
          <a:lstStyle/>
          <a:p>
            <a:r>
              <a:rPr lang="en-US" sz="2400" b="1" dirty="0">
                <a:solidFill>
                  <a:schemeClr val="tx1"/>
                </a:solidFill>
              </a:rPr>
              <a:t>Local Government </a:t>
            </a:r>
            <a:r>
              <a:rPr lang="en-US" sz="2400" b="1" dirty="0" smtClean="0">
                <a:solidFill>
                  <a:schemeClr val="tx1"/>
                </a:solidFill>
              </a:rPr>
              <a:t>Public Records Consultation </a:t>
            </a:r>
            <a:r>
              <a:rPr lang="en-US" sz="2400" b="1" dirty="0">
                <a:solidFill>
                  <a:schemeClr val="tx1"/>
                </a:solidFill>
              </a:rPr>
              <a:t>Program</a:t>
            </a:r>
          </a:p>
        </p:txBody>
      </p:sp>
      <p:sp>
        <p:nvSpPr>
          <p:cNvPr id="3" name="Content Placeholder 2"/>
          <p:cNvSpPr>
            <a:spLocks noGrp="1"/>
          </p:cNvSpPr>
          <p:nvPr>
            <p:ph idx="1"/>
          </p:nvPr>
        </p:nvSpPr>
        <p:spPr>
          <a:xfrm>
            <a:off x="685800" y="1219200"/>
            <a:ext cx="10363200" cy="4983162"/>
          </a:xfrm>
        </p:spPr>
        <p:txBody>
          <a:bodyPr>
            <a:normAutofit/>
          </a:bodyPr>
          <a:lstStyle/>
          <a:p>
            <a:pPr>
              <a:buClrTx/>
            </a:pPr>
            <a:r>
              <a:rPr lang="en-US" sz="2000" dirty="0"/>
              <a:t>The program assists local government agencies by providing information and assistance to local agencies for developing PRA best practices, including but not limited to:</a:t>
            </a:r>
          </a:p>
          <a:p>
            <a:pPr lvl="1">
              <a:buClrTx/>
            </a:pPr>
            <a:r>
              <a:rPr lang="en-US" dirty="0"/>
              <a:t>Responding to records </a:t>
            </a:r>
            <a:r>
              <a:rPr lang="en-US" dirty="0" smtClean="0"/>
              <a:t>requests.</a:t>
            </a:r>
            <a:endParaRPr lang="en-US" dirty="0"/>
          </a:p>
          <a:p>
            <a:pPr lvl="1">
              <a:buClrTx/>
            </a:pPr>
            <a:r>
              <a:rPr lang="en-US" dirty="0"/>
              <a:t>Seeking additional public and private resources for developing and updating technology information services.</a:t>
            </a:r>
          </a:p>
          <a:p>
            <a:pPr lvl="1">
              <a:buClrTx/>
            </a:pPr>
            <a:r>
              <a:rPr lang="en-US" dirty="0"/>
              <a:t>Mitigating liability and costs of compliance.</a:t>
            </a:r>
          </a:p>
          <a:p>
            <a:pPr>
              <a:buClrTx/>
            </a:pPr>
            <a:endParaRPr lang="en-US" sz="2000" dirty="0"/>
          </a:p>
          <a:p>
            <a:pPr>
              <a:buClrTx/>
            </a:pPr>
            <a:r>
              <a:rPr lang="en-US" sz="2000" dirty="0"/>
              <a:t>No cost to the agency.</a:t>
            </a:r>
          </a:p>
          <a:p>
            <a:pPr>
              <a:buClrTx/>
            </a:pPr>
            <a:endParaRPr lang="en-US" sz="2000" dirty="0"/>
          </a:p>
          <a:p>
            <a:pPr>
              <a:buClrTx/>
            </a:pPr>
            <a:r>
              <a:rPr lang="en-US" sz="2000" dirty="0"/>
              <a:t>Contact: 	Morgan Damerow (360) 570-3418</a:t>
            </a:r>
          </a:p>
          <a:p>
            <a:pPr marL="1828800" lvl="1" indent="0">
              <a:buClrTx/>
              <a:buNone/>
            </a:pPr>
            <a:r>
              <a:rPr lang="en-US" dirty="0" smtClean="0">
                <a:hlinkClick r:id="rId3"/>
              </a:rPr>
              <a:t>PRAConsultation@atg.wa.gov</a:t>
            </a:r>
            <a:endParaRPr lang="en-US" dirty="0" smtClean="0"/>
          </a:p>
          <a:p>
            <a:pPr marL="1881188" lvl="1" indent="-342900">
              <a:buClrTx/>
            </a:pPr>
            <a:endParaRPr lang="en-US" dirty="0"/>
          </a:p>
          <a:p>
            <a:pPr>
              <a:buClrTx/>
            </a:pPr>
            <a:r>
              <a:rPr lang="en-US" sz="2000" dirty="0"/>
              <a:t>Web page:  </a:t>
            </a:r>
            <a:r>
              <a:rPr lang="en-US" sz="2000" dirty="0">
                <a:hlinkClick r:id="rId4"/>
              </a:rPr>
              <a:t>www.atg.wa.gov/pra-consulting-program</a:t>
            </a:r>
            <a:endParaRPr lang="en-US" sz="2000" dirty="0"/>
          </a:p>
          <a:p>
            <a:endParaRPr lang="en-US" dirty="0"/>
          </a:p>
        </p:txBody>
      </p:sp>
      <p:sp>
        <p:nvSpPr>
          <p:cNvPr id="4" name="Slide Number Placeholder 3"/>
          <p:cNvSpPr>
            <a:spLocks noGrp="1"/>
          </p:cNvSpPr>
          <p:nvPr>
            <p:ph type="sldNum" sz="quarter" idx="12"/>
          </p:nvPr>
        </p:nvSpPr>
        <p:spPr/>
        <p:txBody>
          <a:bodyPr/>
          <a:lstStyle/>
          <a:p>
            <a:pPr>
              <a:defRPr/>
            </a:pPr>
            <a:fld id="{9B6DA2BE-93A6-4C0E-BC3B-5C91D8DE6623}" type="slidenum">
              <a:rPr lang="en-US" smtClean="0"/>
              <a:pPr>
                <a:defRPr/>
              </a:pPr>
              <a:t>2</a:t>
            </a:fld>
            <a:endParaRPr lang="en-US" dirty="0"/>
          </a:p>
        </p:txBody>
      </p:sp>
    </p:spTree>
    <p:extLst>
      <p:ext uri="{BB962C8B-B14F-4D97-AF65-F5344CB8AC3E}">
        <p14:creationId xmlns:p14="http://schemas.microsoft.com/office/powerpoint/2010/main" val="16845803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72" y="303393"/>
            <a:ext cx="9692640" cy="638174"/>
          </a:xfrm>
        </p:spPr>
        <p:txBody>
          <a:bodyPr>
            <a:normAutofit fontScale="90000"/>
          </a:bodyPr>
          <a:lstStyle/>
          <a:p>
            <a:r>
              <a:rPr lang="en-US" sz="3600" b="1" dirty="0" smtClean="0">
                <a:cs typeface="Arial" panose="020B0604020202020204" pitchFamily="34" charset="0"/>
              </a:rPr>
              <a:t>Emergency Meetings</a:t>
            </a:r>
            <a:endParaRPr lang="en-US" sz="3600" b="1" dirty="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9B6DA2BE-93A6-4C0E-BC3B-5C91D8DE6623}" type="slidenum">
              <a:rPr lang="en-US" smtClean="0"/>
              <a:pPr>
                <a:defRPr/>
              </a:pPr>
              <a:t>20</a:t>
            </a:fld>
            <a:endParaRPr lang="en-US" dirty="0"/>
          </a:p>
        </p:txBody>
      </p:sp>
      <p:sp>
        <p:nvSpPr>
          <p:cNvPr id="5" name="Content Placeholder 4"/>
          <p:cNvSpPr>
            <a:spLocks noGrp="1"/>
          </p:cNvSpPr>
          <p:nvPr>
            <p:ph idx="1"/>
          </p:nvPr>
        </p:nvSpPr>
        <p:spPr>
          <a:xfrm>
            <a:off x="990600" y="1371600"/>
            <a:ext cx="5715000" cy="4351337"/>
          </a:xfrm>
        </p:spPr>
        <p:txBody>
          <a:bodyPr>
            <a:noAutofit/>
          </a:bodyPr>
          <a:lstStyle/>
          <a:p>
            <a:pPr>
              <a:lnSpc>
                <a:spcPct val="110000"/>
              </a:lnSpc>
              <a:spcBef>
                <a:spcPts val="1200"/>
              </a:spcBef>
              <a:buClrTx/>
              <a:buFont typeface="Wingdings" panose="05000000000000000000" pitchFamily="2" charset="2"/>
              <a:buChar char="§"/>
            </a:pPr>
            <a:r>
              <a:rPr lang="en-US" sz="2200" dirty="0">
                <a:cs typeface="Arial" panose="020B0604020202020204" pitchFamily="34" charset="0"/>
              </a:rPr>
              <a:t>Notice is not required when special meeting called to deal with an </a:t>
            </a:r>
            <a:r>
              <a:rPr lang="en-US" sz="2200" dirty="0" smtClean="0">
                <a:cs typeface="Arial" panose="020B0604020202020204" pitchFamily="34" charset="0"/>
              </a:rPr>
              <a:t>emergency.</a:t>
            </a:r>
            <a:endParaRPr lang="en-US" sz="2200" dirty="0">
              <a:cs typeface="Arial" panose="020B0604020202020204" pitchFamily="34" charset="0"/>
            </a:endParaRPr>
          </a:p>
          <a:p>
            <a:pPr>
              <a:lnSpc>
                <a:spcPct val="110000"/>
              </a:lnSpc>
              <a:spcBef>
                <a:spcPts val="1200"/>
              </a:spcBef>
              <a:buClrTx/>
              <a:buFont typeface="Wingdings" panose="05000000000000000000" pitchFamily="2" charset="2"/>
              <a:buChar char="§"/>
            </a:pPr>
            <a:r>
              <a:rPr lang="en-US" sz="2200" dirty="0">
                <a:cs typeface="Arial" panose="020B0604020202020204" pitchFamily="34" charset="0"/>
              </a:rPr>
              <a:t>Emergency involves injury or damage to persons or property or the likelihood of such injury or </a:t>
            </a:r>
            <a:r>
              <a:rPr lang="en-US" sz="2200" dirty="0" smtClean="0">
                <a:cs typeface="Arial" panose="020B0604020202020204" pitchFamily="34" charset="0"/>
              </a:rPr>
              <a:t>damage.</a:t>
            </a:r>
            <a:endParaRPr lang="en-US" sz="2200" dirty="0">
              <a:cs typeface="Arial" panose="020B0604020202020204" pitchFamily="34" charset="0"/>
            </a:endParaRPr>
          </a:p>
          <a:p>
            <a:pPr>
              <a:lnSpc>
                <a:spcPct val="110000"/>
              </a:lnSpc>
              <a:spcBef>
                <a:spcPts val="1200"/>
              </a:spcBef>
              <a:buClrTx/>
              <a:buFont typeface="Wingdings" panose="05000000000000000000" pitchFamily="2" charset="2"/>
              <a:buChar char="§"/>
            </a:pPr>
            <a:r>
              <a:rPr lang="en-US" sz="2200" dirty="0">
                <a:cs typeface="Arial" panose="020B0604020202020204" pitchFamily="34" charset="0"/>
              </a:rPr>
              <a:t>Where time requirements of notice make notice impractical and increase likelihood of such injury or </a:t>
            </a:r>
            <a:r>
              <a:rPr lang="en-US" sz="2200" dirty="0" smtClean="0">
                <a:cs typeface="Arial" panose="020B0604020202020204" pitchFamily="34" charset="0"/>
              </a:rPr>
              <a:t>damage.</a:t>
            </a:r>
            <a:endParaRPr lang="en-US" sz="2200" dirty="0">
              <a:cs typeface="Arial" panose="020B0604020202020204" pitchFamily="34" charset="0"/>
            </a:endParaRPr>
          </a:p>
          <a:p>
            <a:pPr lvl="1"/>
            <a:endParaRPr lang="en-US" sz="2200" dirty="0">
              <a:cs typeface="Arial" panose="020B0604020202020204" pitchFamily="34" charset="0"/>
            </a:endParaRPr>
          </a:p>
          <a:p>
            <a:endParaRPr lang="en-US" sz="2200" dirty="0"/>
          </a:p>
        </p:txBody>
      </p:sp>
      <p:sp>
        <p:nvSpPr>
          <p:cNvPr id="7" name="Rectangle 6"/>
          <p:cNvSpPr/>
          <p:nvPr/>
        </p:nvSpPr>
        <p:spPr>
          <a:xfrm>
            <a:off x="-228600" y="6465845"/>
            <a:ext cx="2410275" cy="369332"/>
          </a:xfrm>
          <a:prstGeom prst="rect">
            <a:avLst/>
          </a:prstGeom>
        </p:spPr>
        <p:txBody>
          <a:bodyPr wrap="none">
            <a:spAutoFit/>
          </a:bodyPr>
          <a:lstStyle/>
          <a:p>
            <a:pPr marL="308610" lvl="1" indent="0">
              <a:buNone/>
            </a:pPr>
            <a:r>
              <a:rPr lang="en-US" dirty="0" smtClean="0">
                <a:latin typeface="Arial" panose="020B0604020202020204" pitchFamily="34" charset="0"/>
                <a:cs typeface="Arial" panose="020B0604020202020204" pitchFamily="34" charset="0"/>
              </a:rPr>
              <a:t>RCW </a:t>
            </a:r>
            <a:r>
              <a:rPr lang="en-US" dirty="0">
                <a:latin typeface="Arial" panose="020B0604020202020204" pitchFamily="34" charset="0"/>
                <a:cs typeface="Arial" panose="020B0604020202020204" pitchFamily="34" charset="0"/>
              </a:rPr>
              <a:t>42.30.080(4)</a:t>
            </a:r>
          </a:p>
        </p:txBody>
      </p:sp>
      <p:pic>
        <p:nvPicPr>
          <p:cNvPr id="1026" name="Picture 2" descr="Forest officials warn of increased fire danger as warm weather expected in  Oregon - KR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4332661"/>
            <a:ext cx="3329940" cy="21378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am failure - Wikipe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4171" y="453031"/>
            <a:ext cx="2985163" cy="224313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t. St. Helens eruption remembered 40 years later – The Independen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4200" y="2344045"/>
            <a:ext cx="3425825" cy="2315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4031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72" y="303393"/>
            <a:ext cx="9692640" cy="638174"/>
          </a:xfrm>
        </p:spPr>
        <p:txBody>
          <a:bodyPr>
            <a:normAutofit fontScale="90000"/>
          </a:bodyPr>
          <a:lstStyle/>
          <a:p>
            <a:r>
              <a:rPr lang="en-US" sz="3600" b="1" dirty="0" smtClean="0">
                <a:cs typeface="Arial" panose="020B0604020202020204" pitchFamily="34" charset="0"/>
              </a:rPr>
              <a:t>Public Attendance</a:t>
            </a:r>
            <a:endParaRPr lang="en-US" sz="3600" b="1" dirty="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9B6DA2BE-93A6-4C0E-BC3B-5C91D8DE6623}" type="slidenum">
              <a:rPr lang="en-US" smtClean="0"/>
              <a:pPr>
                <a:defRPr/>
              </a:pPr>
              <a:t>21</a:t>
            </a:fld>
            <a:endParaRPr lang="en-US" dirty="0"/>
          </a:p>
        </p:txBody>
      </p:sp>
      <p:sp>
        <p:nvSpPr>
          <p:cNvPr id="7" name="Rectangle 6"/>
          <p:cNvSpPr/>
          <p:nvPr/>
        </p:nvSpPr>
        <p:spPr>
          <a:xfrm>
            <a:off x="-228600" y="6465845"/>
            <a:ext cx="4946290" cy="369332"/>
          </a:xfrm>
          <a:prstGeom prst="rect">
            <a:avLst/>
          </a:prstGeom>
        </p:spPr>
        <p:txBody>
          <a:bodyPr wrap="none">
            <a:spAutoFit/>
          </a:bodyPr>
          <a:lstStyle/>
          <a:p>
            <a:pPr marL="308610" lvl="1" indent="0">
              <a:buNone/>
            </a:pPr>
            <a:r>
              <a:rPr lang="en-US" dirty="0" smtClean="0">
                <a:latin typeface="Arial" panose="020B0604020202020204" pitchFamily="34" charset="0"/>
                <a:cs typeface="Arial" panose="020B0604020202020204" pitchFamily="34" charset="0"/>
              </a:rPr>
              <a:t>RCW 42.30.040, AGO Opinion 1998 No. 15</a:t>
            </a:r>
            <a:endParaRPr lang="en-US" dirty="0">
              <a:latin typeface="Arial" panose="020B0604020202020204" pitchFamily="34" charset="0"/>
              <a:cs typeface="Arial" panose="020B0604020202020204" pitchFamily="34" charset="0"/>
            </a:endParaRPr>
          </a:p>
        </p:txBody>
      </p:sp>
      <p:sp>
        <p:nvSpPr>
          <p:cNvPr id="10" name="Rectangle 3"/>
          <p:cNvSpPr txBox="1">
            <a:spLocks noChangeArrowheads="1"/>
          </p:cNvSpPr>
          <p:nvPr/>
        </p:nvSpPr>
        <p:spPr>
          <a:xfrm>
            <a:off x="762000" y="990600"/>
            <a:ext cx="10210800" cy="4591050"/>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20000"/>
              </a:lnSpc>
              <a:spcBef>
                <a:spcPts val="0"/>
              </a:spcBef>
              <a:spcAft>
                <a:spcPts val="0"/>
              </a:spcAft>
              <a:buNone/>
            </a:pPr>
            <a:r>
              <a:rPr lang="en-US" sz="8800" dirty="0" smtClean="0">
                <a:latin typeface="Arial" panose="020B0604020202020204" pitchFamily="34" charset="0"/>
                <a:cs typeface="Arial" panose="020B0604020202020204" pitchFamily="34" charset="0"/>
              </a:rPr>
              <a:t>A public agency can’t place conditions on public to </a:t>
            </a:r>
            <a:r>
              <a:rPr lang="en-US" sz="9600" b="1" dirty="0">
                <a:solidFill>
                  <a:srgbClr val="214568"/>
                </a:solidFill>
                <a:latin typeface="Arial" panose="020B0604020202020204" pitchFamily="34" charset="0"/>
                <a:cs typeface="Arial" panose="020B0604020202020204" pitchFamily="34" charset="0"/>
              </a:rPr>
              <a:t>attend</a:t>
            </a:r>
            <a:r>
              <a:rPr lang="en-US" sz="8800" dirty="0" smtClean="0">
                <a:latin typeface="Arial" panose="020B0604020202020204" pitchFamily="34" charset="0"/>
                <a:cs typeface="Arial" panose="020B0604020202020204" pitchFamily="34" charset="0"/>
              </a:rPr>
              <a:t> meeting subject to OPMA:</a:t>
            </a:r>
          </a:p>
          <a:p>
            <a:pPr lvl="1">
              <a:lnSpc>
                <a:spcPct val="120000"/>
              </a:lnSpc>
              <a:spcBef>
                <a:spcPts val="0"/>
              </a:spcBef>
              <a:spcAft>
                <a:spcPts val="0"/>
              </a:spcAft>
              <a:buClrTx/>
            </a:pPr>
            <a:r>
              <a:rPr lang="en-US" sz="8800" dirty="0" smtClean="0">
                <a:latin typeface="Arial" panose="020B0604020202020204" pitchFamily="34" charset="0"/>
                <a:cs typeface="Arial" panose="020B0604020202020204" pitchFamily="34" charset="0"/>
              </a:rPr>
              <a:t>For proceedings governed by OPMA, cannot require people to:</a:t>
            </a:r>
          </a:p>
          <a:p>
            <a:pPr lvl="2">
              <a:lnSpc>
                <a:spcPct val="120000"/>
              </a:lnSpc>
              <a:spcBef>
                <a:spcPts val="0"/>
              </a:spcBef>
              <a:spcAft>
                <a:spcPts val="0"/>
              </a:spcAft>
              <a:buClrTx/>
            </a:pPr>
            <a:r>
              <a:rPr lang="en-US" sz="8600" dirty="0" smtClean="0">
                <a:latin typeface="Arial" panose="020B0604020202020204" pitchFamily="34" charset="0"/>
                <a:cs typeface="Arial" panose="020B0604020202020204" pitchFamily="34" charset="0"/>
              </a:rPr>
              <a:t>Register their names or other information, </a:t>
            </a:r>
          </a:p>
          <a:p>
            <a:pPr lvl="2">
              <a:lnSpc>
                <a:spcPct val="120000"/>
              </a:lnSpc>
              <a:spcBef>
                <a:spcPts val="0"/>
              </a:spcBef>
              <a:spcAft>
                <a:spcPts val="0"/>
              </a:spcAft>
              <a:buClrTx/>
            </a:pPr>
            <a:r>
              <a:rPr lang="en-US" sz="8600" dirty="0" smtClean="0">
                <a:latin typeface="Arial" panose="020B0604020202020204" pitchFamily="34" charset="0"/>
                <a:cs typeface="Arial" panose="020B0604020202020204" pitchFamily="34" charset="0"/>
              </a:rPr>
              <a:t>Complete a questionnaire, or </a:t>
            </a:r>
          </a:p>
          <a:p>
            <a:pPr lvl="2">
              <a:lnSpc>
                <a:spcPct val="120000"/>
              </a:lnSpc>
              <a:spcBef>
                <a:spcPts val="0"/>
              </a:spcBef>
              <a:spcAft>
                <a:spcPts val="0"/>
              </a:spcAft>
              <a:buClrTx/>
            </a:pPr>
            <a:r>
              <a:rPr lang="en-US" sz="8600" dirty="0" smtClean="0">
                <a:latin typeface="Arial" panose="020B0604020202020204" pitchFamily="34" charset="0"/>
                <a:cs typeface="Arial" panose="020B0604020202020204" pitchFamily="34" charset="0"/>
              </a:rPr>
              <a:t>Otherwise fulfill any condition precedent to attendance	.</a:t>
            </a:r>
          </a:p>
          <a:p>
            <a:pPr marL="85725" indent="0">
              <a:lnSpc>
                <a:spcPct val="120000"/>
              </a:lnSpc>
              <a:spcBef>
                <a:spcPts val="0"/>
              </a:spcBef>
              <a:spcAft>
                <a:spcPts val="0"/>
              </a:spcAft>
              <a:buFont typeface="Arial" pitchFamily="34" charset="0"/>
              <a:buNone/>
            </a:pPr>
            <a:r>
              <a:rPr lang="en-US" sz="8800" i="1" dirty="0" smtClean="0">
                <a:latin typeface="Arial" panose="020B0604020202020204" pitchFamily="34" charset="0"/>
                <a:cs typeface="Arial" panose="020B0604020202020204" pitchFamily="34" charset="0"/>
              </a:rPr>
              <a:t>     </a:t>
            </a:r>
            <a:endParaRPr lang="en-US" sz="8800" dirty="0" smtClean="0">
              <a:latin typeface="Arial" panose="020B0604020202020204" pitchFamily="34" charset="0"/>
              <a:cs typeface="Arial" panose="020B0604020202020204" pitchFamily="34" charset="0"/>
            </a:endParaRPr>
          </a:p>
          <a:p>
            <a:pPr marL="0" indent="0">
              <a:lnSpc>
                <a:spcPct val="120000"/>
              </a:lnSpc>
              <a:spcBef>
                <a:spcPts val="0"/>
              </a:spcBef>
              <a:spcAft>
                <a:spcPts val="0"/>
              </a:spcAft>
              <a:buNone/>
            </a:pPr>
            <a:r>
              <a:rPr lang="en-US" sz="8800" dirty="0">
                <a:latin typeface="Arial" panose="020B0604020202020204" pitchFamily="34" charset="0"/>
                <a:cs typeface="Arial" panose="020B0604020202020204" pitchFamily="34" charset="0"/>
              </a:rPr>
              <a:t>Reasonable rules of conduct can be </a:t>
            </a:r>
            <a:r>
              <a:rPr lang="en-US" sz="8800" dirty="0" smtClean="0">
                <a:latin typeface="Arial" panose="020B0604020202020204" pitchFamily="34" charset="0"/>
                <a:cs typeface="Arial" panose="020B0604020202020204" pitchFamily="34" charset="0"/>
              </a:rPr>
              <a:t>set (see upcoming slide on disruptive conduct).</a:t>
            </a:r>
            <a:endParaRPr lang="en-US" sz="8800" dirty="0">
              <a:latin typeface="Arial" panose="020B0604020202020204" pitchFamily="34" charset="0"/>
              <a:cs typeface="Arial" panose="020B0604020202020204" pitchFamily="34" charset="0"/>
            </a:endParaRPr>
          </a:p>
          <a:p>
            <a:pPr marL="0" indent="0">
              <a:lnSpc>
                <a:spcPct val="120000"/>
              </a:lnSpc>
              <a:spcBef>
                <a:spcPts val="0"/>
              </a:spcBef>
              <a:spcAft>
                <a:spcPts val="0"/>
              </a:spcAft>
              <a:buNone/>
            </a:pPr>
            <a:endParaRPr lang="en-US" sz="8800" dirty="0">
              <a:latin typeface="Arial" panose="020B0604020202020204" pitchFamily="34" charset="0"/>
              <a:cs typeface="Arial" panose="020B0604020202020204" pitchFamily="34" charset="0"/>
            </a:endParaRPr>
          </a:p>
          <a:p>
            <a:pPr marL="0" indent="0">
              <a:lnSpc>
                <a:spcPct val="120000"/>
              </a:lnSpc>
              <a:spcBef>
                <a:spcPts val="0"/>
              </a:spcBef>
              <a:spcAft>
                <a:spcPts val="0"/>
              </a:spcAft>
              <a:buNone/>
            </a:pPr>
            <a:r>
              <a:rPr lang="en-US" sz="8800" dirty="0" smtClean="0">
                <a:latin typeface="Arial" panose="020B0604020202020204" pitchFamily="34" charset="0"/>
                <a:cs typeface="Arial" panose="020B0604020202020204" pitchFamily="34" charset="0"/>
              </a:rPr>
              <a:t>Cameras and tape recorders are permitted unless disruptive.</a:t>
            </a:r>
          </a:p>
          <a:p>
            <a:pPr marL="85725" indent="0">
              <a:lnSpc>
                <a:spcPct val="120000"/>
              </a:lnSpc>
              <a:spcBef>
                <a:spcPts val="0"/>
              </a:spcBef>
              <a:spcAft>
                <a:spcPts val="0"/>
              </a:spcAft>
              <a:buFont typeface="Arial" pitchFamily="34" charset="0"/>
              <a:buNone/>
            </a:pPr>
            <a:endParaRPr lang="en-US" sz="8800" dirty="0" smtClean="0">
              <a:latin typeface="Arial" panose="020B0604020202020204" pitchFamily="34" charset="0"/>
              <a:cs typeface="Arial" panose="020B0604020202020204" pitchFamily="34" charset="0"/>
            </a:endParaRPr>
          </a:p>
          <a:p>
            <a:pPr marL="85725" indent="0">
              <a:lnSpc>
                <a:spcPct val="120000"/>
              </a:lnSpc>
              <a:spcBef>
                <a:spcPts val="0"/>
              </a:spcBef>
              <a:spcAft>
                <a:spcPts val="0"/>
              </a:spcAft>
              <a:buFont typeface="Arial" pitchFamily="34" charset="0"/>
              <a:buNone/>
            </a:pPr>
            <a:r>
              <a:rPr lang="en-US" sz="8800" dirty="0" smtClean="0">
                <a:latin typeface="Arial" panose="020B0604020202020204" pitchFamily="34" charset="0"/>
                <a:cs typeface="Arial" panose="020B0604020202020204" pitchFamily="34" charset="0"/>
              </a:rPr>
              <a:t>Public Comment</a:t>
            </a:r>
          </a:p>
          <a:p>
            <a:pPr lvl="1">
              <a:lnSpc>
                <a:spcPct val="120000"/>
              </a:lnSpc>
              <a:spcBef>
                <a:spcPts val="0"/>
              </a:spcBef>
              <a:spcAft>
                <a:spcPts val="0"/>
              </a:spcAft>
              <a:buClrTx/>
            </a:pPr>
            <a:r>
              <a:rPr lang="en-US" sz="8600" dirty="0" smtClean="0">
                <a:latin typeface="Arial" panose="020B0604020202020204" pitchFamily="34" charset="0"/>
                <a:cs typeface="Arial" panose="020B0604020202020204" pitchFamily="34" charset="0"/>
              </a:rPr>
              <a:t>No “public comment” period required by OPMA. </a:t>
            </a:r>
          </a:p>
          <a:p>
            <a:pPr lvl="1">
              <a:lnSpc>
                <a:spcPct val="120000"/>
              </a:lnSpc>
              <a:spcBef>
                <a:spcPts val="0"/>
              </a:spcBef>
              <a:spcAft>
                <a:spcPts val="0"/>
              </a:spcAft>
              <a:buClrTx/>
            </a:pPr>
            <a:r>
              <a:rPr lang="en-US" sz="8600" dirty="0" smtClean="0">
                <a:latin typeface="Arial" panose="020B0604020202020204" pitchFamily="34" charset="0"/>
                <a:cs typeface="Arial" panose="020B0604020202020204" pitchFamily="34" charset="0"/>
              </a:rPr>
              <a:t>Agency specific statute may require “public comment.” </a:t>
            </a:r>
            <a:endParaRPr lang="en-US" dirty="0" smtClean="0">
              <a:latin typeface="Arial" panose="020B0604020202020204" pitchFamily="34" charset="0"/>
            </a:endParaRPr>
          </a:p>
          <a:p>
            <a:pPr lvl="1">
              <a:lnSpc>
                <a:spcPct val="80000"/>
              </a:lnSpc>
              <a:buFontTx/>
              <a:buNone/>
            </a:pPr>
            <a:endParaRPr lang="en-US" dirty="0">
              <a:latin typeface="Arial" panose="020B0604020202020204" pitchFamily="34" charset="0"/>
            </a:endParaRPr>
          </a:p>
        </p:txBody>
      </p:sp>
      <p:grpSp>
        <p:nvGrpSpPr>
          <p:cNvPr id="13" name="Group 12"/>
          <p:cNvGrpSpPr/>
          <p:nvPr/>
        </p:nvGrpSpPr>
        <p:grpSpPr>
          <a:xfrm>
            <a:off x="9601200" y="5318125"/>
            <a:ext cx="1526711" cy="1447802"/>
            <a:chOff x="9525000" y="5318125"/>
            <a:chExt cx="1526711" cy="1447802"/>
          </a:xfrm>
        </p:grpSpPr>
        <p:sp>
          <p:nvSpPr>
            <p:cNvPr id="11" name="32-Point Star 10"/>
            <p:cNvSpPr/>
            <p:nvPr/>
          </p:nvSpPr>
          <p:spPr>
            <a:xfrm>
              <a:off x="9525000" y="5318125"/>
              <a:ext cx="1526711" cy="1447802"/>
            </a:xfrm>
            <a:prstGeom prst="star32">
              <a:avLst/>
            </a:prstGeom>
            <a:solidFill>
              <a:srgbClr val="2876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9711013" y="5546725"/>
              <a:ext cx="1185588" cy="74612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b">
              <a:noAutofit/>
            </a:bodyPr>
            <a:lst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a:lstStyle>
            <a:p>
              <a:pPr algn="ctr"/>
              <a:r>
                <a:rPr lang="en-US" sz="1400" dirty="0" smtClean="0">
                  <a:solidFill>
                    <a:schemeClr val="bg1"/>
                  </a:solidFill>
                  <a:latin typeface="Arial" panose="020B0604020202020204" pitchFamily="34" charset="0"/>
                  <a:cs typeface="Arial" panose="020B0604020202020204" pitchFamily="34" charset="0"/>
                </a:rPr>
                <a:t>Proclamation 20-28.12</a:t>
              </a:r>
            </a:p>
          </p:txBody>
        </p:sp>
      </p:grpSp>
    </p:spTree>
    <p:extLst>
      <p:ext uri="{BB962C8B-B14F-4D97-AF65-F5344CB8AC3E}">
        <p14:creationId xmlns:p14="http://schemas.microsoft.com/office/powerpoint/2010/main" val="11436881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sz="half" idx="1"/>
          </p:nvPr>
        </p:nvSpPr>
        <p:spPr>
          <a:xfrm>
            <a:off x="266699" y="1143000"/>
            <a:ext cx="8267701" cy="4610100"/>
          </a:xfrm>
        </p:spPr>
        <p:txBody>
          <a:bodyPr>
            <a:normAutofit/>
          </a:bodyPr>
          <a:lstStyle/>
          <a:p>
            <a:pPr eaLnBrk="1" hangingPunct="1">
              <a:spcBef>
                <a:spcPts val="1200"/>
              </a:spcBef>
              <a:buClrTx/>
            </a:pPr>
            <a:r>
              <a:rPr lang="en-US" sz="2600" dirty="0">
                <a:cs typeface="Arial" panose="020B0604020202020204" pitchFamily="34" charset="0"/>
              </a:rPr>
              <a:t>The OPMA provides a procedure for dealing with situations where a meeting is being </a:t>
            </a:r>
            <a:r>
              <a:rPr lang="en-US" sz="2600" dirty="0" smtClean="0">
                <a:cs typeface="Arial" panose="020B0604020202020204" pitchFamily="34" charset="0"/>
              </a:rPr>
              <a:t>interrupted, the </a:t>
            </a:r>
            <a:r>
              <a:rPr lang="en-US" sz="2600" dirty="0">
                <a:cs typeface="Arial" panose="020B0604020202020204" pitchFamily="34" charset="0"/>
              </a:rPr>
              <a:t>orderly conduct of the meeting is unfeasible, and order cannot be restored by removal of the disruptive persons.</a:t>
            </a:r>
          </a:p>
          <a:p>
            <a:pPr eaLnBrk="1" hangingPunct="1">
              <a:spcBef>
                <a:spcPts val="1200"/>
              </a:spcBef>
              <a:buClrTx/>
            </a:pPr>
            <a:r>
              <a:rPr lang="en-US" sz="2600" dirty="0" smtClean="0">
                <a:cs typeface="Arial" panose="020B0604020202020204" pitchFamily="34" charset="0"/>
              </a:rPr>
              <a:t>Meeting </a:t>
            </a:r>
            <a:r>
              <a:rPr lang="en-US" sz="2600" dirty="0">
                <a:cs typeface="Arial" panose="020B0604020202020204" pitchFamily="34" charset="0"/>
              </a:rPr>
              <a:t>room can be cleared and meeting can continue, or meeting can be moved to another location, but final disposition can occur only on matters appearing on the agenda.  More details set out in the OPMA.</a:t>
            </a:r>
          </a:p>
          <a:p>
            <a:pPr marL="85725" indent="0">
              <a:buNone/>
            </a:pPr>
            <a:endParaRPr lang="en-US" sz="3100" dirty="0">
              <a:cs typeface="Arial" panose="020B0604020202020204" pitchFamily="34" charset="0"/>
            </a:endParaRPr>
          </a:p>
          <a:p>
            <a:pPr marL="85725" indent="0">
              <a:buNone/>
            </a:pPr>
            <a:endParaRPr lang="en-US" sz="1425" i="1" dirty="0">
              <a:cs typeface="Arial" panose="020B0604020202020204" pitchFamily="34" charset="0"/>
            </a:endParaRPr>
          </a:p>
          <a:p>
            <a:pPr marL="85725" indent="0">
              <a:buNone/>
            </a:pPr>
            <a:endParaRPr lang="en-US" sz="1425" i="1" dirty="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7BA58FC3-0988-40AB-9761-07BF02B60246}" type="slidenum">
              <a:rPr lang="en-US" smtClean="0"/>
              <a:pPr>
                <a:defRPr/>
              </a:pPr>
              <a:t>22</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2914" y="1084637"/>
            <a:ext cx="2554034" cy="1877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216072" y="303393"/>
            <a:ext cx="9692640" cy="63817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Interruptions and Disruptions</a:t>
            </a:r>
            <a:endParaRPr lang="en-US" sz="3600" b="1" dirty="0">
              <a:latin typeface="Arial" panose="020B0604020202020204" pitchFamily="34" charset="0"/>
              <a:cs typeface="Arial" panose="020B0604020202020204" pitchFamily="34" charset="0"/>
            </a:endParaRPr>
          </a:p>
        </p:txBody>
      </p:sp>
      <p:sp>
        <p:nvSpPr>
          <p:cNvPr id="5" name="Rectangle 4"/>
          <p:cNvSpPr/>
          <p:nvPr/>
        </p:nvSpPr>
        <p:spPr>
          <a:xfrm>
            <a:off x="0" y="6428400"/>
            <a:ext cx="2667000" cy="369332"/>
          </a:xfrm>
          <a:prstGeom prst="rect">
            <a:avLst/>
          </a:prstGeom>
        </p:spPr>
        <p:txBody>
          <a:bodyPr wrap="square">
            <a:spAutoFit/>
          </a:bodyPr>
          <a:lstStyle/>
          <a:p>
            <a:pPr marL="85725" indent="0">
              <a:buNone/>
            </a:pPr>
            <a:r>
              <a:rPr lang="en-US" dirty="0" smtClean="0">
                <a:latin typeface="Arial" panose="020B0604020202020204" pitchFamily="34" charset="0"/>
                <a:cs typeface="Arial" panose="020B0604020202020204" pitchFamily="34" charset="0"/>
              </a:rPr>
              <a:t>RCW </a:t>
            </a:r>
            <a:r>
              <a:rPr lang="en-US" dirty="0">
                <a:latin typeface="Arial" panose="020B0604020202020204" pitchFamily="34" charset="0"/>
                <a:cs typeface="Arial" panose="020B0604020202020204" pitchFamily="34" charset="0"/>
              </a:rPr>
              <a:t>42.30.050</a:t>
            </a:r>
          </a:p>
        </p:txBody>
      </p:sp>
      <p:pic>
        <p:nvPicPr>
          <p:cNvPr id="2050" name="Picture 2" descr="How to Prevent Trolls From Zoom Bombing Your Online Meeting — RISMedia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2180" y="4983639"/>
            <a:ext cx="2913282" cy="169132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UMD IT on Twitter: &quot;Has your class been Zoombombed? ZOOM has settings to  prevent classroom trolls. Learn more and pass it on! 🔒  https://t.co/oPIxLDFHIl 🔒 #zoombombing #UMD #Terps #trolls #ZOOM…  https://t.co/Hbbxsc5gyl&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76077" y="5753100"/>
            <a:ext cx="1822556" cy="1027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7701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457200" y="1219200"/>
            <a:ext cx="8595360" cy="4351337"/>
          </a:xfrm>
        </p:spPr>
        <p:txBody>
          <a:bodyPr/>
          <a:lstStyle/>
          <a:p>
            <a:pPr eaLnBrk="1" hangingPunct="1">
              <a:spcBef>
                <a:spcPts val="1200"/>
              </a:spcBef>
              <a:buClrTx/>
            </a:pPr>
            <a:r>
              <a:rPr lang="en-US" sz="2400" dirty="0" smtClean="0">
                <a:cs typeface="Arial" panose="020B0604020202020204" pitchFamily="34" charset="0"/>
              </a:rPr>
              <a:t>Part of a regular or special meeting that is closed to the public.</a:t>
            </a:r>
          </a:p>
          <a:p>
            <a:pPr eaLnBrk="1" hangingPunct="1">
              <a:spcBef>
                <a:spcPts val="1200"/>
              </a:spcBef>
              <a:buClrTx/>
            </a:pPr>
            <a:r>
              <a:rPr lang="en-US" sz="2400" u="sng" dirty="0" smtClean="0">
                <a:cs typeface="Arial" panose="020B0604020202020204" pitchFamily="34" charset="0"/>
              </a:rPr>
              <a:t>Limited to specific purposes set out in the OPMA.</a:t>
            </a:r>
          </a:p>
          <a:p>
            <a:pPr eaLnBrk="1" hangingPunct="1">
              <a:spcBef>
                <a:spcPts val="1200"/>
              </a:spcBef>
              <a:buClrTx/>
            </a:pPr>
            <a:r>
              <a:rPr lang="en-US" sz="2400" dirty="0" smtClean="0">
                <a:cs typeface="Arial" panose="020B0604020202020204" pitchFamily="34" charset="0"/>
              </a:rPr>
              <a:t>Purpose of the executive session and the time it will end must be announced by the presiding officer before it begins.</a:t>
            </a:r>
          </a:p>
          <a:p>
            <a:pPr eaLnBrk="1" hangingPunct="1">
              <a:spcBef>
                <a:spcPts val="1200"/>
              </a:spcBef>
              <a:buClrTx/>
            </a:pPr>
            <a:r>
              <a:rPr lang="en-US" sz="2400" dirty="0" smtClean="0">
                <a:cs typeface="Arial" panose="020B0604020202020204" pitchFamily="34" charset="0"/>
              </a:rPr>
              <a:t>Time may be extended by further announcement.</a:t>
            </a:r>
          </a:p>
          <a:p>
            <a:pPr eaLnBrk="1" hangingPunct="1"/>
            <a:endParaRPr lang="en-US" dirty="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9B6DA2BE-93A6-4C0E-BC3B-5C91D8DE6623}" type="slidenum">
              <a:rPr lang="en-US" smtClean="0"/>
              <a:pPr>
                <a:defRPr/>
              </a:pPr>
              <a:t>23</a:t>
            </a:fld>
            <a:endParaRPr lang="en-US" dirty="0"/>
          </a:p>
        </p:txBody>
      </p:sp>
      <p:pic>
        <p:nvPicPr>
          <p:cNvPr id="4" name="Picture 3"/>
          <p:cNvPicPr>
            <a:picLocks noChangeAspect="1"/>
          </p:cNvPicPr>
          <p:nvPr/>
        </p:nvPicPr>
        <p:blipFill>
          <a:blip r:embed="rId3"/>
          <a:stretch>
            <a:fillRect/>
          </a:stretch>
        </p:blipFill>
        <p:spPr>
          <a:xfrm>
            <a:off x="8077200" y="4004470"/>
            <a:ext cx="2035969" cy="1335881"/>
          </a:xfrm>
          <a:prstGeom prst="rect">
            <a:avLst/>
          </a:prstGeom>
        </p:spPr>
      </p:pic>
      <p:sp>
        <p:nvSpPr>
          <p:cNvPr id="6" name="Title 1"/>
          <p:cNvSpPr txBox="1">
            <a:spLocks/>
          </p:cNvSpPr>
          <p:nvPr/>
        </p:nvSpPr>
        <p:spPr>
          <a:xfrm>
            <a:off x="216072" y="303393"/>
            <a:ext cx="9692640" cy="63817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Executive Session</a:t>
            </a:r>
            <a:endParaRPr lang="en-US" sz="3600" b="1" dirty="0">
              <a:latin typeface="Arial" panose="020B0604020202020204" pitchFamily="34" charset="0"/>
              <a:cs typeface="Arial" panose="020B0604020202020204" pitchFamily="34" charset="0"/>
            </a:endParaRPr>
          </a:p>
        </p:txBody>
      </p:sp>
      <p:sp>
        <p:nvSpPr>
          <p:cNvPr id="3" name="Rectangle 2"/>
          <p:cNvSpPr/>
          <p:nvPr/>
        </p:nvSpPr>
        <p:spPr>
          <a:xfrm>
            <a:off x="0" y="6469064"/>
            <a:ext cx="1880643" cy="369332"/>
          </a:xfrm>
          <a:prstGeom prst="rect">
            <a:avLst/>
          </a:prstGeom>
        </p:spPr>
        <p:txBody>
          <a:bodyPr wrap="none">
            <a:spAutoFit/>
          </a:bodyPr>
          <a:lstStyle/>
          <a:p>
            <a:pPr marL="85725" indent="0">
              <a:buNone/>
            </a:pPr>
            <a:r>
              <a:rPr lang="en-US" dirty="0" smtClean="0">
                <a:latin typeface="Arial" panose="020B0604020202020204" pitchFamily="34" charset="0"/>
                <a:cs typeface="Arial" panose="020B0604020202020204" pitchFamily="34" charset="0"/>
              </a:rPr>
              <a:t>RCW </a:t>
            </a:r>
            <a:r>
              <a:rPr lang="en-US" dirty="0">
                <a:latin typeface="Arial" panose="020B0604020202020204" pitchFamily="34" charset="0"/>
                <a:cs typeface="Arial" panose="020B0604020202020204" pitchFamily="34" charset="0"/>
              </a:rPr>
              <a:t>42.30.110</a:t>
            </a:r>
          </a:p>
        </p:txBody>
      </p:sp>
    </p:spTree>
    <p:extLst>
      <p:ext uri="{BB962C8B-B14F-4D97-AF65-F5344CB8AC3E}">
        <p14:creationId xmlns:p14="http://schemas.microsoft.com/office/powerpoint/2010/main" val="9702775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B6DA2BE-93A6-4C0E-BC3B-5C91D8DE6623}" type="slidenum">
              <a:rPr lang="en-US" smtClean="0"/>
              <a:pPr>
                <a:defRPr/>
              </a:pPr>
              <a:t>24</a:t>
            </a:fld>
            <a:endParaRPr lang="en-US" dirty="0"/>
          </a:p>
        </p:txBody>
      </p:sp>
      <p:sp>
        <p:nvSpPr>
          <p:cNvPr id="6" name="Title 1"/>
          <p:cNvSpPr txBox="1">
            <a:spLocks/>
          </p:cNvSpPr>
          <p:nvPr/>
        </p:nvSpPr>
        <p:spPr>
          <a:xfrm>
            <a:off x="216072" y="303393"/>
            <a:ext cx="9692640" cy="63817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Executive Session </a:t>
            </a:r>
            <a:r>
              <a:rPr lang="en-US" sz="3600" b="1" dirty="0">
                <a:latin typeface="Arial" panose="020B0604020202020204" pitchFamily="34" charset="0"/>
                <a:cs typeface="Arial" panose="020B0604020202020204" pitchFamily="34" charset="0"/>
              </a:rPr>
              <a:t>(Cont.) </a:t>
            </a:r>
          </a:p>
        </p:txBody>
      </p:sp>
      <p:sp>
        <p:nvSpPr>
          <p:cNvPr id="3" name="Rectangle 2"/>
          <p:cNvSpPr/>
          <p:nvPr/>
        </p:nvSpPr>
        <p:spPr>
          <a:xfrm>
            <a:off x="0" y="6396595"/>
            <a:ext cx="1880643" cy="369332"/>
          </a:xfrm>
          <a:prstGeom prst="rect">
            <a:avLst/>
          </a:prstGeom>
        </p:spPr>
        <p:txBody>
          <a:bodyPr wrap="none">
            <a:spAutoFit/>
          </a:bodyPr>
          <a:lstStyle/>
          <a:p>
            <a:pPr marL="85725" indent="0">
              <a:buNone/>
            </a:pPr>
            <a:r>
              <a:rPr lang="en-US" dirty="0" smtClean="0">
                <a:latin typeface="Arial" panose="020B0604020202020204" pitchFamily="34" charset="0"/>
                <a:cs typeface="Arial" panose="020B0604020202020204" pitchFamily="34" charset="0"/>
              </a:rPr>
              <a:t>RCW </a:t>
            </a:r>
            <a:r>
              <a:rPr lang="en-US" dirty="0">
                <a:latin typeface="Arial" panose="020B0604020202020204" pitchFamily="34" charset="0"/>
                <a:cs typeface="Arial" panose="020B0604020202020204" pitchFamily="34" charset="0"/>
              </a:rPr>
              <a:t>42.30.110</a:t>
            </a:r>
          </a:p>
        </p:txBody>
      </p:sp>
      <p:sp>
        <p:nvSpPr>
          <p:cNvPr id="7" name="Rectangle 6"/>
          <p:cNvSpPr/>
          <p:nvPr/>
        </p:nvSpPr>
        <p:spPr>
          <a:xfrm>
            <a:off x="304800" y="1066800"/>
            <a:ext cx="10134600" cy="400110"/>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Specified purposes set out in OPMA</a:t>
            </a:r>
            <a:r>
              <a:rPr lang="en-US" sz="2000" dirty="0" smtClean="0">
                <a:latin typeface="Arial" panose="020B0604020202020204" pitchFamily="34" charset="0"/>
                <a:cs typeface="Arial" panose="020B0604020202020204" pitchFamily="34" charset="0"/>
              </a:rPr>
              <a:t>. Includes</a:t>
            </a:r>
            <a:r>
              <a:rPr lang="en-US" sz="2000" dirty="0">
                <a:latin typeface="Arial" panose="020B0604020202020204" pitchFamily="34" charset="0"/>
                <a:cs typeface="Arial" panose="020B0604020202020204" pitchFamily="34" charset="0"/>
              </a:rPr>
              <a:t>, for example:</a:t>
            </a:r>
            <a:endParaRPr lang="en-US" sz="2000" dirty="0">
              <a:latin typeface="Arial" panose="020B0604020202020204" pitchFamily="34" charset="0"/>
            </a:endParaRPr>
          </a:p>
        </p:txBody>
      </p:sp>
      <p:sp>
        <p:nvSpPr>
          <p:cNvPr id="10" name="Rectangle 7"/>
          <p:cNvSpPr>
            <a:spLocks noGrp="1" noChangeArrowheads="1"/>
          </p:cNvSpPr>
          <p:nvPr>
            <p:ph sz="half" idx="1"/>
          </p:nvPr>
        </p:nvSpPr>
        <p:spPr>
          <a:xfrm>
            <a:off x="609600" y="1766612"/>
            <a:ext cx="5029200" cy="2119588"/>
          </a:xfrm>
        </p:spPr>
        <p:txBody>
          <a:bodyPr>
            <a:noAutofit/>
          </a:bodyPr>
          <a:lstStyle/>
          <a:p>
            <a:pPr marL="0" indent="0" eaLnBrk="1" hangingPunct="1">
              <a:buNone/>
            </a:pPr>
            <a:r>
              <a:rPr lang="en-US" sz="2000" b="1" dirty="0" smtClean="0">
                <a:cs typeface="Arial" panose="020B0604020202020204" pitchFamily="34" charset="0"/>
              </a:rPr>
              <a:t>Real estate</a:t>
            </a:r>
          </a:p>
          <a:p>
            <a:pPr lvl="1" eaLnBrk="1" hangingPunct="1">
              <a:buClrTx/>
            </a:pPr>
            <a:r>
              <a:rPr lang="en-US" sz="2000" dirty="0" smtClean="0">
                <a:cs typeface="Arial" panose="020B0604020202020204" pitchFamily="34" charset="0"/>
              </a:rPr>
              <a:t>Site selection or acquisition of real estate</a:t>
            </a:r>
          </a:p>
          <a:p>
            <a:pPr lvl="2" eaLnBrk="1" hangingPunct="1">
              <a:buClrTx/>
            </a:pPr>
            <a:r>
              <a:rPr lang="en-US" sz="2000" dirty="0" smtClean="0">
                <a:cs typeface="Arial" panose="020B0604020202020204" pitchFamily="34" charset="0"/>
              </a:rPr>
              <a:t>Lease or purchase</a:t>
            </a:r>
          </a:p>
          <a:p>
            <a:pPr lvl="2" eaLnBrk="1" hangingPunct="1">
              <a:buClrTx/>
            </a:pPr>
            <a:r>
              <a:rPr lang="en-US" sz="2000" dirty="0" smtClean="0">
                <a:cs typeface="Arial" panose="020B0604020202020204" pitchFamily="34" charset="0"/>
              </a:rPr>
              <a:t>Public knowledge would likely increase price</a:t>
            </a:r>
          </a:p>
          <a:p>
            <a:pPr marL="0" indent="0">
              <a:buNone/>
            </a:pPr>
            <a:r>
              <a:rPr lang="en-US" sz="2000" b="1" dirty="0" smtClean="0">
                <a:cs typeface="Arial" panose="020B0604020202020204" pitchFamily="34" charset="0"/>
              </a:rPr>
              <a:t>Sale or lease</a:t>
            </a:r>
          </a:p>
          <a:p>
            <a:pPr lvl="1">
              <a:buClrTx/>
            </a:pPr>
            <a:r>
              <a:rPr lang="en-US" sz="2000" dirty="0" smtClean="0">
                <a:cs typeface="Arial" panose="020B0604020202020204" pitchFamily="34" charset="0"/>
              </a:rPr>
              <a:t>Public knowledge would likely decrease price</a:t>
            </a:r>
          </a:p>
          <a:p>
            <a:pPr lvl="1">
              <a:buClrTx/>
            </a:pPr>
            <a:r>
              <a:rPr lang="en-US" sz="2000" dirty="0" smtClean="0">
                <a:cs typeface="Arial" panose="020B0604020202020204" pitchFamily="34" charset="0"/>
              </a:rPr>
              <a:t>Final action selling or leasing public property must be taken in open meeting</a:t>
            </a:r>
          </a:p>
          <a:p>
            <a:pPr lvl="2" eaLnBrk="1" hangingPunct="1"/>
            <a:endParaRPr lang="en-US" sz="1800" dirty="0">
              <a:cs typeface="Arial" panose="020B0604020202020204" pitchFamily="34" charset="0"/>
            </a:endParaRPr>
          </a:p>
          <a:p>
            <a:pPr lvl="1" eaLnBrk="1" hangingPunct="1">
              <a:buFontTx/>
              <a:buNone/>
            </a:pPr>
            <a:endParaRPr lang="en-US" sz="1800" dirty="0" smtClean="0">
              <a:cs typeface="Arial" panose="020B0604020202020204" pitchFamily="34" charset="0"/>
            </a:endParaRPr>
          </a:p>
          <a:p>
            <a:pPr lvl="1" eaLnBrk="1" hangingPunct="1"/>
            <a:endParaRPr lang="en-US" sz="1800" dirty="0" smtClean="0">
              <a:cs typeface="Arial" panose="020B0604020202020204" pitchFamily="34" charset="0"/>
            </a:endParaRPr>
          </a:p>
          <a:p>
            <a:pPr eaLnBrk="1" hangingPunct="1"/>
            <a:endParaRPr lang="en-US" dirty="0">
              <a:cs typeface="Arial" panose="020B0604020202020204" pitchFamily="34" charset="0"/>
            </a:endParaRPr>
          </a:p>
        </p:txBody>
      </p:sp>
      <p:sp>
        <p:nvSpPr>
          <p:cNvPr id="11" name="Rectangle 9"/>
          <p:cNvSpPr txBox="1">
            <a:spLocks noChangeArrowheads="1"/>
          </p:cNvSpPr>
          <p:nvPr/>
        </p:nvSpPr>
        <p:spPr>
          <a:xfrm>
            <a:off x="6553200" y="1739445"/>
            <a:ext cx="4343400" cy="3364706"/>
          </a:xfrm>
          <a:prstGeom prst="rect">
            <a:avLst/>
          </a:prstGeom>
        </p:spPr>
        <p:txBody>
          <a:bodyPr>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None/>
            </a:pPr>
            <a:r>
              <a:rPr lang="en-US" sz="2000" b="1" dirty="0" smtClean="0">
                <a:latin typeface="Arial" panose="020B0604020202020204" pitchFamily="34" charset="0"/>
                <a:cs typeface="Arial" panose="020B0604020202020204" pitchFamily="34" charset="0"/>
              </a:rPr>
              <a:t>Publicly bid contracts</a:t>
            </a:r>
          </a:p>
          <a:p>
            <a:pPr lvl="1">
              <a:buClrTx/>
            </a:pPr>
            <a:r>
              <a:rPr lang="en-US" sz="2000" dirty="0" smtClean="0">
                <a:latin typeface="Arial" panose="020B0604020202020204" pitchFamily="34" charset="0"/>
                <a:cs typeface="Arial" panose="020B0604020202020204" pitchFamily="34" charset="0"/>
              </a:rPr>
              <a:t>Review negotiations on performance</a:t>
            </a:r>
          </a:p>
          <a:p>
            <a:pPr lvl="1">
              <a:buClrTx/>
            </a:pPr>
            <a:r>
              <a:rPr lang="en-US" sz="2000" dirty="0" smtClean="0">
                <a:latin typeface="Arial" panose="020B0604020202020204" pitchFamily="34" charset="0"/>
                <a:cs typeface="Arial" panose="020B0604020202020204" pitchFamily="34" charset="0"/>
              </a:rPr>
              <a:t>Public knowledge would </a:t>
            </a:r>
            <a:r>
              <a:rPr lang="en-US" sz="2000" dirty="0" smtClean="0">
                <a:latin typeface="Arial" panose="020B0604020202020204" pitchFamily="34" charset="0"/>
                <a:cs typeface="Arial" panose="020B0604020202020204" pitchFamily="34" charset="0"/>
              </a:rPr>
              <a:t>likely </a:t>
            </a:r>
            <a:r>
              <a:rPr lang="en-US" sz="2000" dirty="0" smtClean="0">
                <a:latin typeface="Arial" panose="020B0604020202020204" pitchFamily="34" charset="0"/>
                <a:cs typeface="Arial" panose="020B0604020202020204" pitchFamily="34" charset="0"/>
              </a:rPr>
              <a:t>increase costs</a:t>
            </a:r>
          </a:p>
          <a:p>
            <a:pPr marL="0" indent="0">
              <a:buNone/>
            </a:pPr>
            <a:r>
              <a:rPr lang="en-US" sz="2000" b="1" dirty="0" smtClean="0">
                <a:latin typeface="Arial" panose="020B0604020202020204" pitchFamily="34" charset="0"/>
                <a:cs typeface="Arial" panose="020B0604020202020204" pitchFamily="34" charset="0"/>
              </a:rPr>
              <a:t>Evaluate qualifications of applicant for public employment</a:t>
            </a:r>
          </a:p>
          <a:p>
            <a:pPr marL="0" indent="0">
              <a:buNone/>
            </a:pPr>
            <a:r>
              <a:rPr lang="en-US" sz="2000" b="1" dirty="0">
                <a:latin typeface="Arial" panose="020B0604020202020204" pitchFamily="34" charset="0"/>
                <a:cs typeface="Arial" panose="020B0604020202020204" pitchFamily="34" charset="0"/>
              </a:rPr>
              <a:t>National security</a:t>
            </a:r>
          </a:p>
          <a:p>
            <a:pPr marL="0" indent="0">
              <a:buNone/>
            </a:pPr>
            <a:endParaRPr lang="en-US" b="1" dirty="0" smtClean="0">
              <a:latin typeface="Arial" panose="020B0604020202020204" pitchFamily="34" charset="0"/>
              <a:cs typeface="Arial" panose="020B0604020202020204" pitchFamily="34" charset="0"/>
            </a:endParaRPr>
          </a:p>
          <a:p>
            <a:pPr marL="0" indent="0">
              <a:buNone/>
            </a:pPr>
            <a:endParaRPr lang="en-US" sz="1200" dirty="0" smtClean="0">
              <a:latin typeface="Arial" panose="020B0604020202020204" pitchFamily="34" charset="0"/>
              <a:cs typeface="Arial" panose="020B0604020202020204" pitchFamily="34" charset="0"/>
            </a:endParaRPr>
          </a:p>
        </p:txBody>
      </p:sp>
      <p:sp>
        <p:nvSpPr>
          <p:cNvPr id="16" name="Rectangle 15"/>
          <p:cNvSpPr/>
          <p:nvPr/>
        </p:nvSpPr>
        <p:spPr>
          <a:xfrm>
            <a:off x="3009900" y="5764357"/>
            <a:ext cx="4993739" cy="369332"/>
          </a:xfrm>
          <a:prstGeom prst="rect">
            <a:avLst/>
          </a:prstGeom>
        </p:spPr>
        <p:txBody>
          <a:bodyPr wrap="none">
            <a:spAutoFit/>
          </a:bodyPr>
          <a:lstStyle/>
          <a:p>
            <a:pPr lvl="1">
              <a:buNone/>
            </a:pPr>
            <a:r>
              <a:rPr lang="en-US" b="1" dirty="0">
                <a:latin typeface="Arial" panose="020B0604020202020204" pitchFamily="34" charset="0"/>
                <a:cs typeface="Arial" panose="020B0604020202020204" pitchFamily="34" charset="0"/>
              </a:rPr>
              <a:t>Other purposes listed in RCW 42.30.110</a:t>
            </a:r>
          </a:p>
        </p:txBody>
      </p:sp>
    </p:spTree>
    <p:extLst>
      <p:ext uri="{BB962C8B-B14F-4D97-AF65-F5344CB8AC3E}">
        <p14:creationId xmlns:p14="http://schemas.microsoft.com/office/powerpoint/2010/main" val="36425947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B6DA2BE-93A6-4C0E-BC3B-5C91D8DE6623}" type="slidenum">
              <a:rPr lang="en-US" smtClean="0"/>
              <a:pPr>
                <a:defRPr/>
              </a:pPr>
              <a:t>25</a:t>
            </a:fld>
            <a:endParaRPr lang="en-US" dirty="0"/>
          </a:p>
        </p:txBody>
      </p:sp>
      <p:sp>
        <p:nvSpPr>
          <p:cNvPr id="6" name="Title 1"/>
          <p:cNvSpPr txBox="1">
            <a:spLocks/>
          </p:cNvSpPr>
          <p:nvPr/>
        </p:nvSpPr>
        <p:spPr>
          <a:xfrm>
            <a:off x="216072" y="303393"/>
            <a:ext cx="9692640" cy="63817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Executive Session (Cont.) </a:t>
            </a:r>
            <a:endParaRPr lang="en-US" sz="3600" b="1" dirty="0">
              <a:latin typeface="Arial" panose="020B0604020202020204" pitchFamily="34" charset="0"/>
              <a:cs typeface="Arial" panose="020B0604020202020204" pitchFamily="34" charset="0"/>
            </a:endParaRPr>
          </a:p>
        </p:txBody>
      </p:sp>
      <p:sp>
        <p:nvSpPr>
          <p:cNvPr id="3" name="Rectangle 2"/>
          <p:cNvSpPr/>
          <p:nvPr/>
        </p:nvSpPr>
        <p:spPr>
          <a:xfrm>
            <a:off x="0" y="6396595"/>
            <a:ext cx="1880643" cy="369332"/>
          </a:xfrm>
          <a:prstGeom prst="rect">
            <a:avLst/>
          </a:prstGeom>
        </p:spPr>
        <p:txBody>
          <a:bodyPr wrap="none">
            <a:spAutoFit/>
          </a:bodyPr>
          <a:lstStyle/>
          <a:p>
            <a:pPr marL="85725" indent="0">
              <a:buNone/>
            </a:pPr>
            <a:r>
              <a:rPr lang="en-US" dirty="0" smtClean="0">
                <a:latin typeface="Arial" panose="020B0604020202020204" pitchFamily="34" charset="0"/>
                <a:cs typeface="Arial" panose="020B0604020202020204" pitchFamily="34" charset="0"/>
              </a:rPr>
              <a:t>RCW </a:t>
            </a:r>
            <a:r>
              <a:rPr lang="en-US" dirty="0">
                <a:latin typeface="Arial" panose="020B0604020202020204" pitchFamily="34" charset="0"/>
                <a:cs typeface="Arial" panose="020B0604020202020204" pitchFamily="34" charset="0"/>
              </a:rPr>
              <a:t>42.30.110</a:t>
            </a:r>
          </a:p>
        </p:txBody>
      </p:sp>
      <p:sp>
        <p:nvSpPr>
          <p:cNvPr id="7" name="Rectangle 6"/>
          <p:cNvSpPr/>
          <p:nvPr/>
        </p:nvSpPr>
        <p:spPr>
          <a:xfrm>
            <a:off x="304800" y="1066800"/>
            <a:ext cx="10134600" cy="400110"/>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Specified purposes set out in OPMA</a:t>
            </a:r>
            <a:r>
              <a:rPr lang="en-US" sz="2000" dirty="0" smtClean="0">
                <a:latin typeface="Arial" panose="020B0604020202020204" pitchFamily="34" charset="0"/>
                <a:cs typeface="Arial" panose="020B0604020202020204" pitchFamily="34" charset="0"/>
              </a:rPr>
              <a:t>. Includes</a:t>
            </a:r>
            <a:r>
              <a:rPr lang="en-US" sz="2000" dirty="0">
                <a:latin typeface="Arial" panose="020B0604020202020204" pitchFamily="34" charset="0"/>
                <a:cs typeface="Arial" panose="020B0604020202020204" pitchFamily="34" charset="0"/>
              </a:rPr>
              <a:t>, for example:</a:t>
            </a:r>
            <a:endParaRPr lang="en-US" sz="2000" dirty="0">
              <a:latin typeface="Arial" panose="020B0604020202020204" pitchFamily="34" charset="0"/>
            </a:endParaRPr>
          </a:p>
        </p:txBody>
      </p:sp>
      <p:sp>
        <p:nvSpPr>
          <p:cNvPr id="12" name="Rectangle 3"/>
          <p:cNvSpPr txBox="1">
            <a:spLocks noChangeArrowheads="1"/>
          </p:cNvSpPr>
          <p:nvPr/>
        </p:nvSpPr>
        <p:spPr>
          <a:xfrm>
            <a:off x="6858000" y="5105400"/>
            <a:ext cx="4648200" cy="4022727"/>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182880" lvl="1">
              <a:lnSpc>
                <a:spcPct val="95000"/>
              </a:lnSpc>
              <a:spcBef>
                <a:spcPts val="1400"/>
              </a:spcBef>
              <a:spcAft>
                <a:spcPts val="200"/>
              </a:spcAft>
              <a:buSzPct val="80000"/>
              <a:buFont typeface="Arial" pitchFamily="34" charset="0"/>
              <a:buChar char="•"/>
            </a:pPr>
            <a:endParaRPr lang="en-US" sz="2000" spc="10" dirty="0">
              <a:solidFill>
                <a:schemeClr val="tx1"/>
              </a:solidFill>
              <a:latin typeface="Arial" panose="020B0604020202020204" pitchFamily="34" charset="0"/>
              <a:cs typeface="Arial" panose="020B0604020202020204" pitchFamily="34" charset="0"/>
            </a:endParaRPr>
          </a:p>
          <a:p>
            <a:pPr lvl="1"/>
            <a:endParaRPr lang="en-US" dirty="0" smtClean="0">
              <a:latin typeface="Arial" panose="020B0604020202020204" pitchFamily="34" charset="0"/>
              <a:cs typeface="Arial" panose="020B0604020202020204" pitchFamily="34" charset="0"/>
            </a:endParaRPr>
          </a:p>
        </p:txBody>
      </p:sp>
      <p:sp>
        <p:nvSpPr>
          <p:cNvPr id="13" name="Rectangle 3"/>
          <p:cNvSpPr>
            <a:spLocks noGrp="1" noChangeArrowheads="1"/>
          </p:cNvSpPr>
          <p:nvPr>
            <p:ph idx="1"/>
          </p:nvPr>
        </p:nvSpPr>
        <p:spPr>
          <a:xfrm>
            <a:off x="685800" y="2173464"/>
            <a:ext cx="10287000" cy="2590800"/>
          </a:xfrm>
        </p:spPr>
        <p:txBody>
          <a:bodyPr>
            <a:normAutofit/>
          </a:bodyPr>
          <a:lstStyle/>
          <a:p>
            <a:pPr marL="0" indent="0" eaLnBrk="1" hangingPunct="1">
              <a:lnSpc>
                <a:spcPct val="90000"/>
              </a:lnSpc>
              <a:buNone/>
            </a:pPr>
            <a:r>
              <a:rPr lang="en-US" sz="2000" dirty="0" smtClean="0">
                <a:cs typeface="Arial" panose="020B0604020202020204" pitchFamily="34" charset="0"/>
              </a:rPr>
              <a:t>Three Requirements: </a:t>
            </a:r>
          </a:p>
          <a:p>
            <a:pPr>
              <a:lnSpc>
                <a:spcPct val="90000"/>
              </a:lnSpc>
              <a:buClrTx/>
            </a:pPr>
            <a:r>
              <a:rPr lang="en-US" sz="2000" dirty="0" smtClean="0">
                <a:cs typeface="Arial" panose="020B0604020202020204" pitchFamily="34" charset="0"/>
              </a:rPr>
              <a:t>Purpose </a:t>
            </a:r>
            <a:r>
              <a:rPr lang="en-US" sz="2000" dirty="0">
                <a:cs typeface="Arial" panose="020B0604020202020204" pitchFamily="34" charset="0"/>
              </a:rPr>
              <a:t>is to discuss agency enforcement action, litigation or potential litigation to which the agency, governing body, or a member acting in official capacity is, or is likely to become, a </a:t>
            </a:r>
            <a:r>
              <a:rPr lang="en-US" sz="2000" dirty="0" smtClean="0">
                <a:cs typeface="Arial" panose="020B0604020202020204" pitchFamily="34" charset="0"/>
              </a:rPr>
              <a:t>party.</a:t>
            </a:r>
            <a:endParaRPr lang="en-US" sz="2000" dirty="0">
              <a:cs typeface="Arial" panose="020B0604020202020204" pitchFamily="34" charset="0"/>
            </a:endParaRPr>
          </a:p>
          <a:p>
            <a:pPr>
              <a:lnSpc>
                <a:spcPct val="90000"/>
              </a:lnSpc>
              <a:buClrTx/>
            </a:pPr>
            <a:r>
              <a:rPr lang="en-US" sz="2000" dirty="0">
                <a:cs typeface="Arial" panose="020B0604020202020204" pitchFamily="34" charset="0"/>
              </a:rPr>
              <a:t>Public knowledge regarding discussion likely to result in an adverse legal or financial consequence to the </a:t>
            </a:r>
            <a:r>
              <a:rPr lang="en-US" sz="2000" dirty="0" smtClean="0">
                <a:cs typeface="Arial" panose="020B0604020202020204" pitchFamily="34" charset="0"/>
              </a:rPr>
              <a:t>agency.</a:t>
            </a:r>
          </a:p>
          <a:p>
            <a:pPr>
              <a:lnSpc>
                <a:spcPct val="90000"/>
              </a:lnSpc>
              <a:buClrTx/>
            </a:pPr>
            <a:r>
              <a:rPr lang="en-US" sz="2000" dirty="0">
                <a:cs typeface="Arial" panose="020B0604020202020204" pitchFamily="34" charset="0"/>
              </a:rPr>
              <a:t>Legal counsel representing the agency is </a:t>
            </a:r>
            <a:r>
              <a:rPr lang="en-US" sz="2000" dirty="0" smtClean="0">
                <a:cs typeface="Arial" panose="020B0604020202020204" pitchFamily="34" charset="0"/>
              </a:rPr>
              <a:t>present. </a:t>
            </a:r>
            <a:r>
              <a:rPr lang="en-US" sz="2000" dirty="0">
                <a:cs typeface="Arial" panose="020B0604020202020204" pitchFamily="34" charset="0"/>
              </a:rPr>
              <a:t>This executive session is not permitted just because legal counsel is </a:t>
            </a:r>
            <a:r>
              <a:rPr lang="en-US" sz="2000" dirty="0" smtClean="0">
                <a:cs typeface="Arial" panose="020B0604020202020204" pitchFamily="34" charset="0"/>
              </a:rPr>
              <a:t>present.</a:t>
            </a:r>
            <a:endParaRPr lang="en-US" sz="2000" dirty="0">
              <a:cs typeface="Arial" panose="020B0604020202020204" pitchFamily="34" charset="0"/>
            </a:endParaRPr>
          </a:p>
          <a:p>
            <a:pPr>
              <a:lnSpc>
                <a:spcPct val="90000"/>
              </a:lnSpc>
            </a:pPr>
            <a:endParaRPr lang="en-US" sz="2000" dirty="0">
              <a:cs typeface="Arial" panose="020B0604020202020204" pitchFamily="34" charset="0"/>
            </a:endParaRPr>
          </a:p>
          <a:p>
            <a:pPr eaLnBrk="1" hangingPunct="1">
              <a:lnSpc>
                <a:spcPct val="90000"/>
              </a:lnSpc>
            </a:pPr>
            <a:endParaRPr lang="en-US" sz="2000" dirty="0">
              <a:cs typeface="Arial" panose="020B0604020202020204" pitchFamily="34" charset="0"/>
            </a:endParaRPr>
          </a:p>
          <a:p>
            <a:pPr eaLnBrk="1" hangingPunct="1">
              <a:lnSpc>
                <a:spcPct val="90000"/>
              </a:lnSpc>
            </a:pPr>
            <a:endParaRPr lang="en-US" sz="1800" dirty="0">
              <a:cs typeface="Arial" panose="020B0604020202020204" pitchFamily="34" charset="0"/>
            </a:endParaRPr>
          </a:p>
        </p:txBody>
      </p:sp>
      <p:sp>
        <p:nvSpPr>
          <p:cNvPr id="5" name="Rectangle 4"/>
          <p:cNvSpPr/>
          <p:nvPr/>
        </p:nvSpPr>
        <p:spPr>
          <a:xfrm>
            <a:off x="685800" y="1571535"/>
            <a:ext cx="9906000" cy="400110"/>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Discuss Agency Enforcement Actions, Litigation or Potential Litigation </a:t>
            </a:r>
          </a:p>
        </p:txBody>
      </p:sp>
      <p:sp>
        <p:nvSpPr>
          <p:cNvPr id="14" name="Rectangle 13"/>
          <p:cNvSpPr/>
          <p:nvPr/>
        </p:nvSpPr>
        <p:spPr>
          <a:xfrm>
            <a:off x="3009900" y="5764357"/>
            <a:ext cx="4993739" cy="369332"/>
          </a:xfrm>
          <a:prstGeom prst="rect">
            <a:avLst/>
          </a:prstGeom>
        </p:spPr>
        <p:txBody>
          <a:bodyPr wrap="none">
            <a:spAutoFit/>
          </a:bodyPr>
          <a:lstStyle/>
          <a:p>
            <a:pPr lvl="1">
              <a:buNone/>
            </a:pPr>
            <a:r>
              <a:rPr lang="en-US" b="1" dirty="0">
                <a:latin typeface="Arial" panose="020B0604020202020204" pitchFamily="34" charset="0"/>
                <a:cs typeface="Arial" panose="020B0604020202020204" pitchFamily="34" charset="0"/>
              </a:rPr>
              <a:t>Other purposes listed in RCW 42.30.110</a:t>
            </a: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2100" y="5105400"/>
            <a:ext cx="1714500" cy="1611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57853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sz="half" idx="1"/>
          </p:nvPr>
        </p:nvSpPr>
        <p:spPr>
          <a:xfrm>
            <a:off x="533400" y="1219200"/>
            <a:ext cx="9601200" cy="4800600"/>
          </a:xfrm>
        </p:spPr>
        <p:txBody>
          <a:bodyPr>
            <a:normAutofit/>
          </a:bodyPr>
          <a:lstStyle/>
          <a:p>
            <a:pPr eaLnBrk="1" hangingPunct="1">
              <a:lnSpc>
                <a:spcPct val="100000"/>
              </a:lnSpc>
              <a:buClrTx/>
              <a:buFont typeface="Wingdings" panose="05000000000000000000" pitchFamily="2" charset="2"/>
              <a:buChar char="§"/>
            </a:pPr>
            <a:r>
              <a:rPr lang="en-US" sz="2400" dirty="0">
                <a:cs typeface="Arial" panose="020B0604020202020204" pitchFamily="34" charset="0"/>
              </a:rPr>
              <a:t>A court can impose a $500 civil penalty against each member (personal liability) who knowingly attends a meeting in violation of OPMA; and $1000 for a subsequent knowing violation.</a:t>
            </a:r>
          </a:p>
          <a:p>
            <a:pPr eaLnBrk="1" hangingPunct="1">
              <a:lnSpc>
                <a:spcPct val="100000"/>
              </a:lnSpc>
              <a:buClrTx/>
              <a:buFont typeface="Wingdings" panose="05000000000000000000" pitchFamily="2" charset="2"/>
              <a:buChar char="§"/>
            </a:pPr>
            <a:r>
              <a:rPr lang="en-US" sz="2400" dirty="0">
                <a:cs typeface="Arial" panose="020B0604020202020204" pitchFamily="34" charset="0"/>
              </a:rPr>
              <a:t>Court will award costs and </a:t>
            </a:r>
            <a:r>
              <a:rPr lang="en-US" sz="2400" dirty="0" smtClean="0">
                <a:cs typeface="Arial" panose="020B0604020202020204" pitchFamily="34" charset="0"/>
              </a:rPr>
              <a:t>attorneys </a:t>
            </a:r>
            <a:r>
              <a:rPr lang="en-US" sz="2400" dirty="0">
                <a:cs typeface="Arial" panose="020B0604020202020204" pitchFamily="34" charset="0"/>
              </a:rPr>
              <a:t>fees to a successful party seeking the </a:t>
            </a:r>
            <a:r>
              <a:rPr lang="en-US" sz="2400" dirty="0" smtClean="0">
                <a:cs typeface="Arial" panose="020B0604020202020204" pitchFamily="34" charset="0"/>
              </a:rPr>
              <a:t>remedy.</a:t>
            </a:r>
            <a:endParaRPr lang="en-US" sz="2400" dirty="0">
              <a:cs typeface="Arial" panose="020B0604020202020204" pitchFamily="34" charset="0"/>
            </a:endParaRPr>
          </a:p>
          <a:p>
            <a:pPr eaLnBrk="1" hangingPunct="1">
              <a:lnSpc>
                <a:spcPct val="100000"/>
              </a:lnSpc>
              <a:buClrTx/>
              <a:buFont typeface="Wingdings" panose="05000000000000000000" pitchFamily="2" charset="2"/>
              <a:buChar char="§"/>
            </a:pPr>
            <a:r>
              <a:rPr lang="en-US" sz="2400" dirty="0">
                <a:cs typeface="Arial" panose="020B0604020202020204" pitchFamily="34" charset="0"/>
              </a:rPr>
              <a:t>Action taken at meeting can be declared null and </a:t>
            </a:r>
            <a:r>
              <a:rPr lang="en-US" sz="2400" dirty="0" smtClean="0">
                <a:cs typeface="Arial" panose="020B0604020202020204" pitchFamily="34" charset="0"/>
              </a:rPr>
              <a:t>void.</a:t>
            </a:r>
            <a:endParaRPr lang="en-US" sz="2400" dirty="0">
              <a:cs typeface="Arial" panose="020B0604020202020204" pitchFamily="34" charset="0"/>
            </a:endParaRPr>
          </a:p>
          <a:p>
            <a:pPr eaLnBrk="1" hangingPunct="1">
              <a:lnSpc>
                <a:spcPct val="90000"/>
              </a:lnSpc>
            </a:pPr>
            <a:endParaRPr lang="en-US" sz="1500" dirty="0">
              <a:cs typeface="Arial" panose="020B0604020202020204" pitchFamily="34" charset="0"/>
            </a:endParaRPr>
          </a:p>
          <a:p>
            <a:pPr marL="85725" lvl="1" indent="0">
              <a:lnSpc>
                <a:spcPct val="90000"/>
              </a:lnSpc>
              <a:buClr>
                <a:schemeClr val="accent1"/>
              </a:buClr>
              <a:buNone/>
            </a:pPr>
            <a:endParaRPr lang="en-US" sz="1350" i="1" dirty="0">
              <a:cs typeface="Arial" panose="020B0604020202020204" pitchFamily="34" charset="0"/>
            </a:endParaRPr>
          </a:p>
          <a:p>
            <a:pPr marL="85725" indent="0">
              <a:lnSpc>
                <a:spcPct val="90000"/>
              </a:lnSpc>
              <a:buNone/>
            </a:pPr>
            <a:endParaRPr lang="en-US" sz="1500" dirty="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C13F4498-24CB-411B-AF15-22CD8EE0A5F6}" type="slidenum">
              <a:rPr lang="en-US" smtClean="0"/>
              <a:pPr>
                <a:defRPr/>
              </a:pPr>
              <a:t>26</a:t>
            </a:fld>
            <a:endParaRPr lang="en-US" dirty="0"/>
          </a:p>
        </p:txBody>
      </p:sp>
      <p:pic>
        <p:nvPicPr>
          <p:cNvPr id="22530" name="Picture 2" descr="C:\Users\nancyk1\AppData\Local\Microsoft\Windows\Temporary Internet Files\Content.IE5\ECTOY37A\MC90005967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4202587"/>
            <a:ext cx="2043934" cy="204184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216072" y="303393"/>
            <a:ext cx="9692640" cy="63817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Penalties for Violating the OPMA</a:t>
            </a:r>
            <a:endParaRPr lang="en-US" sz="3600" b="1" dirty="0">
              <a:latin typeface="Arial" panose="020B0604020202020204" pitchFamily="34" charset="0"/>
              <a:cs typeface="Arial" panose="020B0604020202020204" pitchFamily="34" charset="0"/>
            </a:endParaRPr>
          </a:p>
        </p:txBody>
      </p:sp>
      <p:sp>
        <p:nvSpPr>
          <p:cNvPr id="4" name="Rectangle 3"/>
          <p:cNvSpPr/>
          <p:nvPr/>
        </p:nvSpPr>
        <p:spPr>
          <a:xfrm>
            <a:off x="0" y="6469064"/>
            <a:ext cx="5452134" cy="341632"/>
          </a:xfrm>
          <a:prstGeom prst="rect">
            <a:avLst/>
          </a:prstGeom>
        </p:spPr>
        <p:txBody>
          <a:bodyPr wrap="none">
            <a:spAutoFit/>
          </a:bodyPr>
          <a:lstStyle/>
          <a:p>
            <a:pPr marL="85725" lvl="1" indent="0">
              <a:lnSpc>
                <a:spcPct val="90000"/>
              </a:lnSpc>
              <a:buClr>
                <a:schemeClr val="accent1"/>
              </a:buClr>
              <a:buNone/>
            </a:pPr>
            <a:r>
              <a:rPr lang="en-US" dirty="0" smtClean="0">
                <a:latin typeface="Arial" panose="020B0604020202020204" pitchFamily="34" charset="0"/>
                <a:cs typeface="Arial" panose="020B0604020202020204" pitchFamily="34" charset="0"/>
              </a:rPr>
              <a:t>RCW </a:t>
            </a:r>
            <a:r>
              <a:rPr lang="en-US" dirty="0">
                <a:latin typeface="Arial" panose="020B0604020202020204" pitchFamily="34" charset="0"/>
                <a:cs typeface="Arial" panose="020B0604020202020204" pitchFamily="34" charset="0"/>
              </a:rPr>
              <a:t>42.30.120; RCW 42.30.130; RCW 42.30.060</a:t>
            </a:r>
          </a:p>
        </p:txBody>
      </p:sp>
    </p:spTree>
    <p:extLst>
      <p:ext uri="{BB962C8B-B14F-4D97-AF65-F5344CB8AC3E}">
        <p14:creationId xmlns:p14="http://schemas.microsoft.com/office/powerpoint/2010/main" val="20669452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990600" y="1371600"/>
            <a:ext cx="8595360" cy="4351337"/>
          </a:xfrm>
        </p:spPr>
        <p:txBody>
          <a:bodyPr>
            <a:normAutofit/>
          </a:bodyPr>
          <a:lstStyle/>
          <a:p>
            <a:pPr eaLnBrk="1" hangingPunct="1">
              <a:spcBef>
                <a:spcPts val="1200"/>
              </a:spcBef>
              <a:buClrTx/>
              <a:buFont typeface="Wingdings" panose="05000000000000000000" pitchFamily="2" charset="2"/>
              <a:buChar char="§"/>
            </a:pPr>
            <a:r>
              <a:rPr lang="en-US" sz="2400" dirty="0">
                <a:cs typeface="Arial" panose="020B0604020202020204" pitchFamily="34" charset="0"/>
              </a:rPr>
              <a:t>Minutes of public meetings must be promptly recorded and open to public </a:t>
            </a:r>
            <a:r>
              <a:rPr lang="en-US" sz="2400" dirty="0" smtClean="0">
                <a:cs typeface="Arial" panose="020B0604020202020204" pitchFamily="34" charset="0"/>
              </a:rPr>
              <a:t>inspection.</a:t>
            </a:r>
            <a:endParaRPr lang="en-US" sz="2400" dirty="0">
              <a:cs typeface="Arial" panose="020B0604020202020204" pitchFamily="34" charset="0"/>
            </a:endParaRPr>
          </a:p>
          <a:p>
            <a:pPr eaLnBrk="1" hangingPunct="1">
              <a:spcBef>
                <a:spcPts val="1200"/>
              </a:spcBef>
              <a:buClrTx/>
              <a:buFont typeface="Wingdings" panose="05000000000000000000" pitchFamily="2" charset="2"/>
              <a:buChar char="§"/>
            </a:pPr>
            <a:r>
              <a:rPr lang="en-US" sz="2400" dirty="0">
                <a:cs typeface="Arial" panose="020B0604020202020204" pitchFamily="34" charset="0"/>
              </a:rPr>
              <a:t>Minutes of an executive session are not </a:t>
            </a:r>
            <a:r>
              <a:rPr lang="en-US" sz="2400" dirty="0" smtClean="0">
                <a:cs typeface="Arial" panose="020B0604020202020204" pitchFamily="34" charset="0"/>
              </a:rPr>
              <a:t>required.</a:t>
            </a:r>
            <a:endParaRPr lang="en-US" sz="2400" dirty="0">
              <a:cs typeface="Arial" panose="020B0604020202020204" pitchFamily="34" charset="0"/>
            </a:endParaRPr>
          </a:p>
          <a:p>
            <a:pPr eaLnBrk="1" hangingPunct="1">
              <a:spcBef>
                <a:spcPts val="1200"/>
              </a:spcBef>
              <a:buClrTx/>
              <a:buFont typeface="Wingdings" panose="05000000000000000000" pitchFamily="2" charset="2"/>
              <a:buChar char="§"/>
            </a:pPr>
            <a:r>
              <a:rPr lang="en-US" sz="2400" dirty="0">
                <a:cs typeface="Arial" panose="020B0604020202020204" pitchFamily="34" charset="0"/>
              </a:rPr>
              <a:t>No format specified in </a:t>
            </a:r>
            <a:r>
              <a:rPr lang="en-US" sz="2400" dirty="0" smtClean="0">
                <a:cs typeface="Arial" panose="020B0604020202020204" pitchFamily="34" charset="0"/>
              </a:rPr>
              <a:t>law.  </a:t>
            </a:r>
            <a:endParaRPr lang="en-US" sz="2400" dirty="0">
              <a:cs typeface="Arial" panose="020B0604020202020204" pitchFamily="34" charset="0"/>
            </a:endParaRPr>
          </a:p>
          <a:p>
            <a:pPr marL="85725" indent="0">
              <a:buNone/>
            </a:pPr>
            <a:endParaRPr lang="en-US" sz="2400" dirty="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9B6DA2BE-93A6-4C0E-BC3B-5C91D8DE6623}" type="slidenum">
              <a:rPr lang="en-US" smtClean="0"/>
              <a:pPr>
                <a:defRPr/>
              </a:pPr>
              <a:t>27</a:t>
            </a:fld>
            <a:endParaRPr lang="en-US" dirty="0"/>
          </a:p>
        </p:txBody>
      </p:sp>
      <p:pic>
        <p:nvPicPr>
          <p:cNvPr id="18434" name="Picture 2" descr="C:\Users\nancyk1\AppData\Local\Microsoft\Windows\Temporary Internet Files\Content.IE5\I7QD59XB\MC90043266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352800"/>
            <a:ext cx="1885950" cy="188595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216072" y="303393"/>
            <a:ext cx="9692640" cy="63817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Minutes</a:t>
            </a:r>
            <a:endParaRPr lang="en-US" sz="3600" b="1" dirty="0">
              <a:latin typeface="Arial" panose="020B0604020202020204" pitchFamily="34" charset="0"/>
              <a:cs typeface="Arial" panose="020B0604020202020204" pitchFamily="34" charset="0"/>
            </a:endParaRPr>
          </a:p>
        </p:txBody>
      </p:sp>
      <p:sp>
        <p:nvSpPr>
          <p:cNvPr id="8" name="Rectangle 7"/>
          <p:cNvSpPr/>
          <p:nvPr/>
        </p:nvSpPr>
        <p:spPr>
          <a:xfrm>
            <a:off x="0" y="6469064"/>
            <a:ext cx="4657044" cy="341632"/>
          </a:xfrm>
          <a:prstGeom prst="rect">
            <a:avLst/>
          </a:prstGeom>
        </p:spPr>
        <p:txBody>
          <a:bodyPr wrap="none">
            <a:spAutoFit/>
          </a:bodyPr>
          <a:lstStyle/>
          <a:p>
            <a:pPr marL="85725" lvl="1" indent="0">
              <a:lnSpc>
                <a:spcPct val="90000"/>
              </a:lnSpc>
              <a:buClr>
                <a:schemeClr val="accent1"/>
              </a:buClr>
              <a:buNone/>
            </a:pPr>
            <a:r>
              <a:rPr lang="en-US" dirty="0" smtClean="0">
                <a:latin typeface="Arial" panose="020B0604020202020204" pitchFamily="34" charset="0"/>
                <a:cs typeface="Arial" panose="020B0604020202020204" pitchFamily="34" charset="0"/>
              </a:rPr>
              <a:t>RCW 42.30.035, Formerly RCW 42.32.030</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00744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F2816D2-2B78-4474-9B8D-855FCEEE2473}" type="slidenum">
              <a:rPr lang="en-US" smtClean="0"/>
              <a:pPr>
                <a:defRPr/>
              </a:pPr>
              <a:t>28</a:t>
            </a:fld>
            <a:endParaRPr lang="en-US" dirty="0"/>
          </a:p>
        </p:txBody>
      </p:sp>
      <p:sp>
        <p:nvSpPr>
          <p:cNvPr id="3" name="Rectangle 2"/>
          <p:cNvSpPr/>
          <p:nvPr/>
        </p:nvSpPr>
        <p:spPr>
          <a:xfrm>
            <a:off x="759288" y="1200150"/>
            <a:ext cx="8134350" cy="4247317"/>
          </a:xfrm>
          <a:prstGeom prst="rect">
            <a:avLst/>
          </a:prstGeom>
        </p:spPr>
        <p:txBody>
          <a:bodyPr wrap="square">
            <a:spAutoFit/>
          </a:bodyPr>
          <a:lstStyle/>
          <a:p>
            <a:pPr marL="214313" indent="-214313">
              <a:spcAft>
                <a:spcPts val="600"/>
              </a:spcAft>
              <a:buFont typeface="Arial" panose="020B0604020202020204" pitchFamily="34" charset="0"/>
              <a:buChar char="•"/>
            </a:pPr>
            <a:r>
              <a:rPr lang="en-US" sz="2400" dirty="0" smtClean="0">
                <a:latin typeface="Arial" panose="020B0604020202020204" pitchFamily="34" charset="0"/>
              </a:rPr>
              <a:t>Establish </a:t>
            </a:r>
            <a:r>
              <a:rPr lang="en-US" sz="2400" dirty="0">
                <a:latin typeface="Arial" panose="020B0604020202020204" pitchFamily="34" charset="0"/>
              </a:rPr>
              <a:t>a culture of compliance with the OPMA.</a:t>
            </a:r>
          </a:p>
          <a:p>
            <a:pPr marL="214313" indent="-214313">
              <a:spcAft>
                <a:spcPts val="600"/>
              </a:spcAft>
              <a:buFont typeface="Arial" panose="020B0604020202020204" pitchFamily="34" charset="0"/>
              <a:buChar char="•"/>
            </a:pPr>
            <a:r>
              <a:rPr lang="en-US" sz="2400" dirty="0">
                <a:latin typeface="Arial" panose="020B0604020202020204" pitchFamily="34" charset="0"/>
              </a:rPr>
              <a:t>Receive training on the OPMA. </a:t>
            </a:r>
          </a:p>
          <a:p>
            <a:pPr marL="214313" indent="-214313">
              <a:spcAft>
                <a:spcPts val="600"/>
              </a:spcAft>
              <a:buFont typeface="Arial" panose="020B0604020202020204" pitchFamily="34" charset="0"/>
              <a:buChar char="•"/>
            </a:pPr>
            <a:r>
              <a:rPr lang="en-US" sz="2400" dirty="0">
                <a:latin typeface="Arial" panose="020B0604020202020204" pitchFamily="34" charset="0"/>
              </a:rPr>
              <a:t>Review available resources; institute best practices.</a:t>
            </a:r>
          </a:p>
          <a:p>
            <a:pPr marL="214313" indent="-214313">
              <a:spcAft>
                <a:spcPts val="600"/>
              </a:spcAft>
              <a:buFont typeface="Arial" panose="020B0604020202020204" pitchFamily="34" charset="0"/>
              <a:buChar char="•"/>
            </a:pPr>
            <a:r>
              <a:rPr lang="en-US" sz="2400" dirty="0">
                <a:latin typeface="Arial" panose="020B0604020202020204" pitchFamily="34" charset="0"/>
              </a:rPr>
              <a:t>Keep updated on current developments in OPMA; correctly apply law.</a:t>
            </a:r>
          </a:p>
          <a:p>
            <a:pPr marL="557213" lvl="1" indent="-214313">
              <a:spcAft>
                <a:spcPts val="600"/>
              </a:spcAft>
              <a:buFont typeface="Arial" panose="020B0604020202020204" pitchFamily="34" charset="0"/>
              <a:buChar char="•"/>
            </a:pPr>
            <a:r>
              <a:rPr lang="en-US" sz="2400" i="1" dirty="0">
                <a:latin typeface="Arial" panose="020B0604020202020204" pitchFamily="34" charset="0"/>
              </a:rPr>
              <a:t>Remember:  the OPMA can change through amendments, or develop through case law.</a:t>
            </a:r>
          </a:p>
          <a:p>
            <a:pPr marL="557213" lvl="1" indent="-214313">
              <a:spcAft>
                <a:spcPts val="600"/>
              </a:spcAft>
              <a:buFont typeface="Arial" panose="020B0604020202020204" pitchFamily="34" charset="0"/>
              <a:buChar char="•"/>
            </a:pPr>
            <a:r>
              <a:rPr lang="en-US" sz="2400" i="1" dirty="0">
                <a:latin typeface="Arial" panose="020B0604020202020204" pitchFamily="34" charset="0"/>
              </a:rPr>
              <a:t>Remember:  other laws can govern an agency’s meeting procedures.  </a:t>
            </a:r>
          </a:p>
          <a:p>
            <a:pPr marL="214313" indent="-214313">
              <a:spcAft>
                <a:spcPts val="600"/>
              </a:spcAft>
              <a:buFont typeface="Arial" panose="020B0604020202020204" pitchFamily="34" charset="0"/>
              <a:buChar char="•"/>
            </a:pPr>
            <a:r>
              <a:rPr lang="en-US" sz="2400" dirty="0">
                <a:latin typeface="Arial" panose="020B0604020202020204" pitchFamily="34" charset="0"/>
              </a:rPr>
              <a:t>Consult with agency’s legal counsel.</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7140" y="635019"/>
            <a:ext cx="2355756" cy="1737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441960" y="303393"/>
            <a:ext cx="9692640" cy="63817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Risk Management Tips</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68773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19200"/>
            <a:ext cx="10058400" cy="5105400"/>
          </a:xfrm>
        </p:spPr>
        <p:txBody>
          <a:bodyPr>
            <a:noAutofit/>
          </a:bodyPr>
          <a:lstStyle/>
          <a:p>
            <a:pPr>
              <a:buClrTx/>
              <a:buFont typeface="Wingdings" panose="05000000000000000000" pitchFamily="2" charset="2"/>
              <a:buChar char="§"/>
            </a:pPr>
            <a:r>
              <a:rPr lang="en-US" sz="2000" dirty="0">
                <a:cs typeface="Arial" panose="020B0604020202020204" pitchFamily="34" charset="0"/>
              </a:rPr>
              <a:t>The “Open Government Trainings Act” requires OPMA training for </a:t>
            </a:r>
            <a:r>
              <a:rPr lang="en-US" sz="2000" dirty="0" smtClean="0">
                <a:cs typeface="Arial" panose="020B0604020202020204" pitchFamily="34" charset="0"/>
              </a:rPr>
              <a:t>every </a:t>
            </a:r>
            <a:r>
              <a:rPr lang="en-US" sz="2000" dirty="0">
                <a:cs typeface="Arial" panose="020B0604020202020204" pitchFamily="34" charset="0"/>
              </a:rPr>
              <a:t>member of a governing body within 90 days of taking their oath or assuming their duties.  </a:t>
            </a:r>
            <a:r>
              <a:rPr lang="en-US" sz="2000" dirty="0" smtClean="0">
                <a:cs typeface="Arial" panose="020B0604020202020204" pitchFamily="34" charset="0"/>
              </a:rPr>
              <a:t>Refresher </a:t>
            </a:r>
            <a:r>
              <a:rPr lang="en-US" sz="2000" dirty="0">
                <a:cs typeface="Arial" panose="020B0604020202020204" pitchFamily="34" charset="0"/>
              </a:rPr>
              <a:t>training occurs no later than every 4 years.</a:t>
            </a:r>
          </a:p>
          <a:p>
            <a:pPr>
              <a:buClrTx/>
              <a:buFont typeface="Wingdings" panose="05000000000000000000" pitchFamily="2" charset="2"/>
              <a:buChar char="§"/>
            </a:pPr>
            <a:r>
              <a:rPr lang="en-US" sz="2000" dirty="0">
                <a:cs typeface="Arial" panose="020B0604020202020204" pitchFamily="34" charset="0"/>
              </a:rPr>
              <a:t>Training can be taken online, in person, or by other means.</a:t>
            </a:r>
          </a:p>
          <a:p>
            <a:pPr>
              <a:buClrTx/>
              <a:buFont typeface="Wingdings" panose="05000000000000000000" pitchFamily="2" charset="2"/>
              <a:buChar char="§"/>
            </a:pPr>
            <a:endParaRPr lang="en-US" sz="2000" dirty="0">
              <a:cs typeface="Arial" panose="020B0604020202020204" pitchFamily="34" charset="0"/>
            </a:endParaRPr>
          </a:p>
          <a:p>
            <a:pPr>
              <a:buClrTx/>
              <a:buFont typeface="Wingdings" panose="05000000000000000000" pitchFamily="2" charset="2"/>
              <a:buChar char="§"/>
            </a:pPr>
            <a:endParaRPr lang="en-US" sz="2000" dirty="0">
              <a:cs typeface="Arial" panose="020B0604020202020204" pitchFamily="34" charset="0"/>
            </a:endParaRPr>
          </a:p>
          <a:p>
            <a:pPr>
              <a:buClrTx/>
              <a:buFont typeface="Wingdings" panose="05000000000000000000" pitchFamily="2" charset="2"/>
              <a:buChar char="§"/>
            </a:pPr>
            <a:endParaRPr lang="en-US" sz="2000" dirty="0" smtClean="0">
              <a:cs typeface="Arial" panose="020B0604020202020204" pitchFamily="34" charset="0"/>
            </a:endParaRPr>
          </a:p>
          <a:p>
            <a:pPr>
              <a:buClrTx/>
              <a:buFont typeface="Wingdings" panose="05000000000000000000" pitchFamily="2" charset="2"/>
              <a:buChar char="§"/>
            </a:pPr>
            <a:endParaRPr lang="en-US" sz="2000" dirty="0"/>
          </a:p>
          <a:p>
            <a:pPr>
              <a:buClrTx/>
              <a:buFont typeface="Wingdings" panose="05000000000000000000" pitchFamily="2" charset="2"/>
              <a:buChar char="§"/>
            </a:pPr>
            <a:endParaRPr lang="en-US" sz="2000" dirty="0">
              <a:cs typeface="Arial" panose="020B0604020202020204" pitchFamily="34" charset="0"/>
            </a:endParaRPr>
          </a:p>
          <a:p>
            <a:pPr>
              <a:buClrTx/>
              <a:buFont typeface="Wingdings" panose="05000000000000000000" pitchFamily="2" charset="2"/>
              <a:buChar char="§"/>
            </a:pPr>
            <a:r>
              <a:rPr lang="en-US" sz="2000" dirty="0" smtClean="0"/>
              <a:t>Training </a:t>
            </a:r>
            <a:r>
              <a:rPr lang="en-US" sz="2000" dirty="0"/>
              <a:t>resources, videos, and more information about the </a:t>
            </a:r>
            <a:r>
              <a:rPr lang="en-US" sz="2000" dirty="0" smtClean="0"/>
              <a:t>Act (a </a:t>
            </a:r>
            <a:r>
              <a:rPr lang="en-US" sz="2000" dirty="0"/>
              <a:t>“Q &amp; A”) are available on the Attorney General’s </a:t>
            </a:r>
            <a:r>
              <a:rPr lang="en-US" sz="2000" dirty="0" smtClean="0"/>
              <a:t>Office’s, </a:t>
            </a:r>
            <a:r>
              <a:rPr lang="en-US" sz="2000" dirty="0"/>
              <a:t>Open Government Training </a:t>
            </a:r>
            <a:r>
              <a:rPr lang="en-US" sz="2000" dirty="0" smtClean="0"/>
              <a:t>web page</a:t>
            </a:r>
            <a:r>
              <a:rPr lang="en-US" sz="2000" dirty="0"/>
              <a:t>:  http://www.atg.wa.gov/OpenGovernmentTraining.aspx</a:t>
            </a:r>
          </a:p>
        </p:txBody>
      </p:sp>
      <p:sp>
        <p:nvSpPr>
          <p:cNvPr id="4" name="Slide Number Placeholder 3"/>
          <p:cNvSpPr>
            <a:spLocks noGrp="1"/>
          </p:cNvSpPr>
          <p:nvPr>
            <p:ph type="sldNum" sz="quarter" idx="12"/>
          </p:nvPr>
        </p:nvSpPr>
        <p:spPr/>
        <p:txBody>
          <a:bodyPr/>
          <a:lstStyle/>
          <a:p>
            <a:pPr>
              <a:defRPr/>
            </a:pPr>
            <a:fld id="{9B6DA2BE-93A6-4C0E-BC3B-5C91D8DE6623}" type="slidenum">
              <a:rPr lang="en-US" smtClean="0"/>
              <a:pPr>
                <a:defRPr/>
              </a:pPr>
              <a:t>29</a:t>
            </a:fld>
            <a:endParaRPr lang="en-US" dirty="0"/>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3847" y="2816087"/>
            <a:ext cx="1056298" cy="1318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751436"/>
            <a:ext cx="2077278"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a:xfrm>
            <a:off x="216072" y="303393"/>
            <a:ext cx="9692640" cy="63817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OPMA Training Requirements</a:t>
            </a:r>
            <a:endParaRPr lang="en-US" sz="3600" b="1" dirty="0">
              <a:latin typeface="Arial" panose="020B0604020202020204" pitchFamily="34" charset="0"/>
              <a:cs typeface="Arial" panose="020B0604020202020204" pitchFamily="34" charset="0"/>
            </a:endParaRPr>
          </a:p>
        </p:txBody>
      </p:sp>
      <p:sp>
        <p:nvSpPr>
          <p:cNvPr id="9" name="Rectangle 8"/>
          <p:cNvSpPr/>
          <p:nvPr/>
        </p:nvSpPr>
        <p:spPr>
          <a:xfrm>
            <a:off x="56582" y="6398697"/>
            <a:ext cx="1826141"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RCW </a:t>
            </a:r>
            <a:r>
              <a:rPr lang="en-US" dirty="0" smtClean="0">
                <a:latin typeface="Arial" panose="020B0604020202020204" pitchFamily="34" charset="0"/>
                <a:cs typeface="Arial" panose="020B0604020202020204" pitchFamily="34" charset="0"/>
              </a:rPr>
              <a:t>42.30.205</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505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666799" y="1213221"/>
            <a:ext cx="4191000" cy="4831979"/>
          </a:xfrm>
          <a:prstGeom prst="rect">
            <a:avLst/>
          </a:prstGeom>
          <a:solidFill>
            <a:srgbClr val="FFFE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94590" y="1035421"/>
            <a:ext cx="5543550" cy="2469779"/>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50000"/>
                </a:schemeClr>
              </a:solidFill>
              <a:latin typeface="Arial" panose="020B0604020202020204" pitchFamily="34" charset="0"/>
            </a:endParaRPr>
          </a:p>
        </p:txBody>
      </p:sp>
      <p:sp>
        <p:nvSpPr>
          <p:cNvPr id="5122" name="AutoShape 2"/>
          <p:cNvSpPr>
            <a:spLocks noGrp="1" noChangeArrowheads="1"/>
          </p:cNvSpPr>
          <p:nvPr>
            <p:ph type="title"/>
          </p:nvPr>
        </p:nvSpPr>
        <p:spPr>
          <a:xfrm>
            <a:off x="0" y="-738"/>
            <a:ext cx="11277600" cy="1028700"/>
          </a:xfrm>
        </p:spPr>
        <p:txBody>
          <a:bodyPr/>
          <a:lstStyle/>
          <a:p>
            <a:pPr algn="ctr" eaLnBrk="1" hangingPunct="1"/>
            <a:r>
              <a:rPr lang="en-US" sz="3200" b="1" dirty="0">
                <a:solidFill>
                  <a:schemeClr val="tx2">
                    <a:lumMod val="50000"/>
                  </a:schemeClr>
                </a:solidFill>
                <a:cs typeface="Arial" panose="020B0604020202020204" pitchFamily="34" charset="0"/>
              </a:rPr>
              <a:t>Washington’s Open </a:t>
            </a:r>
            <a:r>
              <a:rPr lang="en-US" sz="3200" b="1" dirty="0" smtClean="0">
                <a:solidFill>
                  <a:schemeClr val="tx2">
                    <a:lumMod val="50000"/>
                  </a:schemeClr>
                </a:solidFill>
                <a:cs typeface="Arial" panose="020B0604020202020204" pitchFamily="34" charset="0"/>
              </a:rPr>
              <a:t>Government Laws </a:t>
            </a:r>
            <a:endParaRPr lang="en-US" sz="3200" b="1" dirty="0">
              <a:solidFill>
                <a:schemeClr val="tx2">
                  <a:lumMod val="50000"/>
                </a:schemeClr>
              </a:solidFill>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7BA58FC3-0988-40AB-9761-07BF02B60246}" type="slidenum">
              <a:rPr lang="en-US" smtClean="0"/>
              <a:pPr>
                <a:defRPr/>
              </a:pPr>
              <a:t>3</a:t>
            </a:fld>
            <a:endParaRPr lang="en-US" dirty="0"/>
          </a:p>
        </p:txBody>
      </p:sp>
      <p:sp>
        <p:nvSpPr>
          <p:cNvPr id="9" name="Rectangle 4"/>
          <p:cNvSpPr>
            <a:spLocks noChangeArrowheads="1"/>
          </p:cNvSpPr>
          <p:nvPr/>
        </p:nvSpPr>
        <p:spPr bwMode="auto">
          <a:xfrm>
            <a:off x="695718" y="1296793"/>
            <a:ext cx="55435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400" dirty="0" smtClean="0">
                <a:latin typeface="Arial" panose="020B0604020202020204" pitchFamily="34" charset="0"/>
              </a:rPr>
              <a:t>Open </a:t>
            </a:r>
            <a:r>
              <a:rPr lang="en-US" altLang="en-US" sz="2400" dirty="0">
                <a:latin typeface="Arial" panose="020B0604020202020204" pitchFamily="34" charset="0"/>
              </a:rPr>
              <a:t>Government Laws </a:t>
            </a:r>
            <a:r>
              <a:rPr lang="en-US" altLang="en-US" sz="2400" dirty="0" smtClean="0">
                <a:latin typeface="Arial" panose="020B0604020202020204" pitchFamily="34" charset="0"/>
              </a:rPr>
              <a:t>like </a:t>
            </a:r>
            <a:r>
              <a:rPr lang="en-US" altLang="en-US" sz="2400" dirty="0">
                <a:latin typeface="Arial" panose="020B0604020202020204" pitchFamily="34" charset="0"/>
              </a:rPr>
              <a:t>the </a:t>
            </a:r>
            <a:r>
              <a:rPr lang="en-US" altLang="en-US" sz="2400" dirty="0" smtClean="0">
                <a:latin typeface="Arial" panose="020B0604020202020204" pitchFamily="34" charset="0"/>
              </a:rPr>
              <a:t>OPMA and the PRA </a:t>
            </a:r>
            <a:r>
              <a:rPr lang="en-US" altLang="en-US" sz="2400" dirty="0">
                <a:latin typeface="Arial" panose="020B0604020202020204" pitchFamily="34" charset="0"/>
              </a:rPr>
              <a:t>are </a:t>
            </a:r>
            <a:r>
              <a:rPr lang="en-US" altLang="en-US" sz="2400" dirty="0" smtClean="0">
                <a:latin typeface="Arial" panose="020B0604020202020204" pitchFamily="34" charset="0"/>
              </a:rPr>
              <a:t>often </a:t>
            </a:r>
            <a:r>
              <a:rPr lang="en-US" altLang="en-US" sz="2400" dirty="0">
                <a:latin typeface="Arial" panose="020B0604020202020204" pitchFamily="34" charset="0"/>
              </a:rPr>
              <a:t>c</a:t>
            </a:r>
            <a:r>
              <a:rPr lang="en-US" altLang="en-US" sz="2400" dirty="0" smtClean="0">
                <a:latin typeface="Arial" panose="020B0604020202020204" pitchFamily="34" charset="0"/>
              </a:rPr>
              <a:t>alled </a:t>
            </a:r>
            <a:r>
              <a:rPr lang="en-US" altLang="en-US" sz="2400" dirty="0">
                <a:latin typeface="Arial" panose="020B0604020202020204" pitchFamily="34" charset="0"/>
              </a:rPr>
              <a:t>“Transparency Laws” or </a:t>
            </a:r>
          </a:p>
          <a:p>
            <a:pPr algn="ctr" eaLnBrk="1" hangingPunct="1"/>
            <a:r>
              <a:rPr lang="en-US" altLang="en-US" sz="2400" dirty="0" smtClean="0">
                <a:latin typeface="Arial" panose="020B0604020202020204" pitchFamily="34" charset="0"/>
              </a:rPr>
              <a:t>“Sunshine </a:t>
            </a:r>
            <a:r>
              <a:rPr lang="en-US" altLang="en-US" sz="2400" dirty="0">
                <a:latin typeface="Arial" panose="020B0604020202020204" pitchFamily="34" charset="0"/>
              </a:rPr>
              <a:t>Laws</a:t>
            </a:r>
            <a:r>
              <a:rPr lang="en-US" altLang="en-US" sz="2400" dirty="0" smtClean="0">
                <a:latin typeface="Arial" panose="020B0604020202020204" pitchFamily="34" charset="0"/>
              </a:rPr>
              <a:t>” </a:t>
            </a:r>
            <a:r>
              <a:rPr lang="en-US" altLang="en-US" sz="2400" dirty="0">
                <a:latin typeface="Arial" panose="020B0604020202020204" pitchFamily="34" charset="0"/>
              </a:rPr>
              <a:t>because they </a:t>
            </a:r>
            <a:r>
              <a:rPr lang="en-US" altLang="en-US" sz="2400" dirty="0" smtClean="0">
                <a:latin typeface="Arial" panose="020B0604020202020204" pitchFamily="34" charset="0"/>
              </a:rPr>
              <a:t>“</a:t>
            </a:r>
            <a:r>
              <a:rPr lang="en-US" altLang="en-US" sz="2400" dirty="0">
                <a:latin typeface="Arial" panose="020B0604020202020204" pitchFamily="34" charset="0"/>
              </a:rPr>
              <a:t>shine light” on </a:t>
            </a:r>
            <a:r>
              <a:rPr lang="en-US" altLang="en-US" sz="2400" dirty="0" smtClean="0">
                <a:latin typeface="Arial" panose="020B0604020202020204" pitchFamily="34" charset="0"/>
              </a:rPr>
              <a:t>government. </a:t>
            </a:r>
          </a:p>
        </p:txBody>
      </p:sp>
      <p:sp>
        <p:nvSpPr>
          <p:cNvPr id="10" name="TextBox 5"/>
          <p:cNvSpPr txBox="1">
            <a:spLocks noChangeArrowheads="1"/>
          </p:cNvSpPr>
          <p:nvPr/>
        </p:nvSpPr>
        <p:spPr bwMode="auto">
          <a:xfrm>
            <a:off x="7303431" y="4762720"/>
            <a:ext cx="3048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2000" i="1" dirty="0" smtClean="0">
              <a:solidFill>
                <a:schemeClr val="tx2">
                  <a:lumMod val="50000"/>
                </a:schemeClr>
              </a:solidFill>
              <a:latin typeface="Arial" panose="020B0604020202020204" pitchFamily="34" charset="0"/>
            </a:endParaRPr>
          </a:p>
          <a:p>
            <a:pPr algn="ctr" eaLnBrk="1" hangingPunct="1"/>
            <a:r>
              <a:rPr lang="en-US" altLang="en-US" sz="2000" dirty="0">
                <a:solidFill>
                  <a:schemeClr val="tx2">
                    <a:lumMod val="50000"/>
                  </a:schemeClr>
                </a:solidFill>
                <a:latin typeface="Arial" panose="020B0604020202020204" pitchFamily="34" charset="0"/>
              </a:rPr>
              <a:t>U.S. Supreme Court Justice Louis </a:t>
            </a:r>
            <a:r>
              <a:rPr lang="en-US" altLang="en-US" sz="2000" dirty="0" smtClean="0">
                <a:solidFill>
                  <a:schemeClr val="tx2">
                    <a:lumMod val="50000"/>
                  </a:schemeClr>
                </a:solidFill>
                <a:latin typeface="Arial" panose="020B0604020202020204" pitchFamily="34" charset="0"/>
              </a:rPr>
              <a:t>Brandeis</a:t>
            </a:r>
            <a:endParaRPr lang="en-US" altLang="en-US" sz="2000" i="1" dirty="0">
              <a:solidFill>
                <a:schemeClr val="tx2">
                  <a:lumMod val="50000"/>
                </a:schemeClr>
              </a:solidFill>
              <a:latin typeface="Arial" panose="020B0604020202020204" pitchFamily="34" charset="0"/>
            </a:endParaRPr>
          </a:p>
        </p:txBody>
      </p:sp>
      <p:sp>
        <p:nvSpPr>
          <p:cNvPr id="5" name="Rectangle 4"/>
          <p:cNvSpPr/>
          <p:nvPr/>
        </p:nvSpPr>
        <p:spPr>
          <a:xfrm>
            <a:off x="6896660" y="1462879"/>
            <a:ext cx="3964547" cy="400110"/>
          </a:xfrm>
          <a:prstGeom prst="rect">
            <a:avLst/>
          </a:prstGeom>
        </p:spPr>
        <p:txBody>
          <a:bodyPr wrap="none">
            <a:spAutoFit/>
          </a:bodyPr>
          <a:lstStyle/>
          <a:p>
            <a:r>
              <a:rPr lang="en-US" altLang="en-US" sz="2000" dirty="0">
                <a:solidFill>
                  <a:schemeClr val="tx2">
                    <a:lumMod val="50000"/>
                  </a:schemeClr>
                </a:solidFill>
                <a:latin typeface="Arial" panose="020B0604020202020204" pitchFamily="34" charset="0"/>
              </a:rPr>
              <a:t>"</a:t>
            </a:r>
            <a:r>
              <a:rPr lang="en-US" altLang="en-US" sz="2000" i="1" dirty="0">
                <a:solidFill>
                  <a:schemeClr val="tx2">
                    <a:lumMod val="50000"/>
                  </a:schemeClr>
                </a:solidFill>
                <a:latin typeface="Arial" panose="020B0604020202020204" pitchFamily="34" charset="0"/>
              </a:rPr>
              <a:t>Sunlight is the best disinfectant.”</a:t>
            </a:r>
            <a:endParaRPr lang="en-US" sz="2000" dirty="0">
              <a:solidFill>
                <a:schemeClr val="tx2">
                  <a:lumMod val="50000"/>
                </a:schemeClr>
              </a:solidFill>
              <a:latin typeface="Arial" panose="020B0604020202020204" pitchFamily="34" charset="0"/>
            </a:endParaRPr>
          </a:p>
        </p:txBody>
      </p:sp>
      <p:sp>
        <p:nvSpPr>
          <p:cNvPr id="13" name="Rectangle 4"/>
          <p:cNvSpPr>
            <a:spLocks noChangeArrowheads="1"/>
          </p:cNvSpPr>
          <p:nvPr/>
        </p:nvSpPr>
        <p:spPr bwMode="auto">
          <a:xfrm>
            <a:off x="545233" y="4084223"/>
            <a:ext cx="6014231"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eaLnBrk="0" hangingPunct="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r>
              <a:rPr lang="en-US" altLang="en-US" sz="1400" dirty="0">
                <a:latin typeface="Arial" panose="020B0604020202020204" pitchFamily="34" charset="0"/>
              </a:rPr>
              <a:t>“It has been said time and again in our history by political and other observers that an informed and active electorate is an essential ingredient, if not the </a:t>
            </a:r>
            <a:r>
              <a:rPr lang="en-US" altLang="en-US" sz="1400" i="1" dirty="0">
                <a:latin typeface="Arial" panose="020B0604020202020204" pitchFamily="34" charset="0"/>
              </a:rPr>
              <a:t>sine qua non*</a:t>
            </a:r>
            <a:r>
              <a:rPr lang="en-US" altLang="en-US" sz="1400" dirty="0">
                <a:latin typeface="Arial" panose="020B0604020202020204" pitchFamily="34" charset="0"/>
              </a:rPr>
              <a:t> in regard to a socially effective and desirable continuation of our democratic form of representative government.” </a:t>
            </a:r>
          </a:p>
          <a:p>
            <a:pPr>
              <a:spcBef>
                <a:spcPct val="0"/>
              </a:spcBef>
              <a:buClrTx/>
              <a:buFontTx/>
              <a:buNone/>
            </a:pPr>
            <a:r>
              <a:rPr lang="en-US" altLang="en-US" sz="1400" dirty="0" smtClean="0">
                <a:latin typeface="Arial" panose="020B0604020202020204" pitchFamily="34" charset="0"/>
              </a:rPr>
              <a:t>	~ </a:t>
            </a:r>
            <a:r>
              <a:rPr lang="en-US" altLang="en-US" sz="1400" i="1" dirty="0" smtClean="0">
                <a:latin typeface="Arial" panose="020B0604020202020204" pitchFamily="34" charset="0"/>
              </a:rPr>
              <a:t>Washington </a:t>
            </a:r>
            <a:r>
              <a:rPr lang="en-US" altLang="en-US" sz="1400" i="1" dirty="0">
                <a:latin typeface="Arial" panose="020B0604020202020204" pitchFamily="34" charset="0"/>
              </a:rPr>
              <a:t>State Supreme Court </a:t>
            </a:r>
            <a:r>
              <a:rPr lang="en-US" altLang="en-US" sz="1400" dirty="0">
                <a:latin typeface="Arial" panose="020B0604020202020204" pitchFamily="34" charset="0"/>
              </a:rPr>
              <a:t>~</a:t>
            </a:r>
            <a:endParaRPr lang="en-US" altLang="en-US" sz="1400" i="1" dirty="0">
              <a:latin typeface="Arial" panose="020B0604020202020204" pitchFamily="34" charset="0"/>
            </a:endParaRPr>
          </a:p>
          <a:p>
            <a:pPr algn="r">
              <a:spcBef>
                <a:spcPct val="0"/>
              </a:spcBef>
              <a:buClrTx/>
              <a:buFontTx/>
              <a:buNone/>
            </a:pPr>
            <a:endParaRPr lang="en-US" altLang="en-US" sz="1600" i="1" dirty="0">
              <a:latin typeface="Arial" panose="020B0604020202020204" pitchFamily="34" charset="0"/>
            </a:endParaRPr>
          </a:p>
        </p:txBody>
      </p:sp>
      <p:sp>
        <p:nvSpPr>
          <p:cNvPr id="4" name="Rectangle 3"/>
          <p:cNvSpPr/>
          <p:nvPr/>
        </p:nvSpPr>
        <p:spPr>
          <a:xfrm>
            <a:off x="1676400" y="6020240"/>
            <a:ext cx="8675031" cy="646331"/>
          </a:xfrm>
          <a:prstGeom prst="rect">
            <a:avLst/>
          </a:prstGeom>
        </p:spPr>
        <p:txBody>
          <a:bodyPr wrap="square">
            <a:spAutoFit/>
          </a:bodyPr>
          <a:lstStyle/>
          <a:p>
            <a:pPr algn="ctr" eaLnBrk="1" hangingPunct="1"/>
            <a:endParaRPr lang="en-US" altLang="en-US" spc="150" dirty="0">
              <a:latin typeface="Arial" panose="020B0604020202020204" pitchFamily="34" charset="0"/>
            </a:endParaRPr>
          </a:p>
          <a:p>
            <a:pPr algn="ctr" eaLnBrk="1" hangingPunct="1"/>
            <a:r>
              <a:rPr lang="en-US" altLang="en-US" b="1" spc="150" dirty="0">
                <a:latin typeface="Arial" panose="020B0604020202020204" pitchFamily="34" charset="0"/>
              </a:rPr>
              <a:t>Transparency builds public confidence in government.</a:t>
            </a:r>
          </a:p>
        </p:txBody>
      </p:sp>
      <p:pic>
        <p:nvPicPr>
          <p:cNvPr id="1026" name="Picture 2" descr="Supreme Court Justice Louis D. Brandeis and Social Justice | National  Archiv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9008" y="1993106"/>
            <a:ext cx="2286581" cy="3024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9779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F2816D2-2B78-4474-9B8D-855FCEEE2473}" type="slidenum">
              <a:rPr lang="en-US" smtClean="0"/>
              <a:pPr>
                <a:defRPr/>
              </a:pPr>
              <a:t>30</a:t>
            </a:fld>
            <a:endParaRPr lang="en-US" dirty="0"/>
          </a:p>
        </p:txBody>
      </p:sp>
      <p:sp>
        <p:nvSpPr>
          <p:cNvPr id="3" name="Rectangle 2"/>
          <p:cNvSpPr/>
          <p:nvPr/>
        </p:nvSpPr>
        <p:spPr>
          <a:xfrm>
            <a:off x="609600" y="1371601"/>
            <a:ext cx="9829800" cy="4370427"/>
          </a:xfrm>
          <a:prstGeom prst="rect">
            <a:avLst/>
          </a:prstGeom>
        </p:spPr>
        <p:txBody>
          <a:bodyPr wrap="square">
            <a:spAutoFit/>
          </a:bodyPr>
          <a:lstStyle/>
          <a:p>
            <a:pPr marL="214313" indent="-214313">
              <a:buFont typeface="Arial" panose="020B0604020202020204" pitchFamily="34" charset="0"/>
              <a:buChar char="•"/>
            </a:pPr>
            <a:r>
              <a:rPr lang="en-US" sz="2200" dirty="0" smtClean="0">
                <a:latin typeface="Arial" panose="020B0604020202020204" pitchFamily="34" charset="0"/>
              </a:rPr>
              <a:t>Consult your Attorney.</a:t>
            </a:r>
          </a:p>
          <a:p>
            <a:pPr marL="214313" indent="-214313">
              <a:buFont typeface="Arial" panose="020B0604020202020204" pitchFamily="34" charset="0"/>
              <a:buChar char="•"/>
            </a:pPr>
            <a:endParaRPr lang="en-US" sz="2200" dirty="0" smtClean="0">
              <a:latin typeface="Arial" panose="020B0604020202020204" pitchFamily="34" charset="0"/>
            </a:endParaRPr>
          </a:p>
          <a:p>
            <a:pPr marL="214313" indent="-214313">
              <a:buFont typeface="Arial" panose="020B0604020202020204" pitchFamily="34" charset="0"/>
              <a:buChar char="•"/>
            </a:pPr>
            <a:r>
              <a:rPr lang="en-US" sz="2200" dirty="0" smtClean="0">
                <a:latin typeface="Arial" panose="020B0604020202020204" pitchFamily="34" charset="0"/>
              </a:rPr>
              <a:t>The </a:t>
            </a:r>
            <a:r>
              <a:rPr lang="en-US" sz="2200" dirty="0">
                <a:latin typeface="Arial" panose="020B0604020202020204" pitchFamily="34" charset="0"/>
              </a:rPr>
              <a:t>Washington State Attorney General’s Office may provide information, technical assistance, and training on the OPMA. </a:t>
            </a:r>
            <a:endParaRPr lang="en-US" sz="2200" dirty="0" smtClean="0">
              <a:latin typeface="Arial" panose="020B0604020202020204" pitchFamily="34" charset="0"/>
            </a:endParaRPr>
          </a:p>
          <a:p>
            <a:pPr marL="214313" indent="-214313">
              <a:buFont typeface="Arial" panose="020B0604020202020204" pitchFamily="34" charset="0"/>
              <a:buChar char="•"/>
            </a:pPr>
            <a:endParaRPr lang="en-US" sz="2200" dirty="0">
              <a:latin typeface="Arial" panose="020B0604020202020204" pitchFamily="34" charset="0"/>
            </a:endParaRPr>
          </a:p>
          <a:p>
            <a:pPr marL="214313" indent="-214313">
              <a:buFont typeface="Arial" panose="020B0604020202020204" pitchFamily="34" charset="0"/>
              <a:buChar char="•"/>
            </a:pPr>
            <a:r>
              <a:rPr lang="en-US" sz="2200" dirty="0">
                <a:latin typeface="Arial" panose="020B0604020202020204" pitchFamily="34" charset="0"/>
              </a:rPr>
              <a:t>The Attorney General’s Office may issue formal opinions about the OPMA for qualified requesters.</a:t>
            </a:r>
          </a:p>
          <a:p>
            <a:endParaRPr lang="en-US" sz="2200" dirty="0">
              <a:latin typeface="Arial" panose="020B0604020202020204" pitchFamily="34" charset="0"/>
            </a:endParaRPr>
          </a:p>
          <a:p>
            <a:pPr marL="214313" indent="-214313">
              <a:buFont typeface="Arial" panose="020B0604020202020204" pitchFamily="34" charset="0"/>
              <a:buChar char="•"/>
            </a:pPr>
            <a:r>
              <a:rPr lang="en-US" sz="2200" dirty="0">
                <a:latin typeface="Arial" panose="020B0604020202020204" pitchFamily="34" charset="0"/>
              </a:rPr>
              <a:t>The Attorney General’s Office has helpful materials about the OPMA and on other open government topics and resources, on its website </a:t>
            </a:r>
            <a:r>
              <a:rPr lang="en-US" sz="2200" dirty="0" smtClean="0">
                <a:latin typeface="Arial" panose="020B0604020202020204" pitchFamily="34" charset="0"/>
              </a:rPr>
              <a:t>at: </a:t>
            </a:r>
            <a:r>
              <a:rPr lang="en-US" sz="2200" dirty="0">
                <a:latin typeface="Arial" panose="020B0604020202020204" pitchFamily="34" charset="0"/>
              </a:rPr>
              <a:t>http://www.atg.wa.gov/Open-Government</a:t>
            </a:r>
            <a:r>
              <a:rPr lang="en-US" sz="2200" dirty="0">
                <a:solidFill>
                  <a:srgbClr val="003399"/>
                </a:solidFill>
                <a:latin typeface="Arial" panose="020B0604020202020204" pitchFamily="34" charset="0"/>
              </a:rPr>
              <a:t>.  </a:t>
            </a:r>
          </a:p>
          <a:p>
            <a:endParaRPr lang="en-US" dirty="0">
              <a:latin typeface="Arial" panose="020B0604020202020204" pitchFamily="34" charset="0"/>
            </a:endParaRPr>
          </a:p>
          <a:p>
            <a:endParaRPr lang="en-US" dirty="0">
              <a:latin typeface="Arial" panose="020B0604020202020204" pitchFamily="34" charset="0"/>
            </a:endParaRPr>
          </a:p>
        </p:txBody>
      </p:sp>
      <p:sp>
        <p:nvSpPr>
          <p:cNvPr id="6" name="Rectangle 5"/>
          <p:cNvSpPr/>
          <p:nvPr/>
        </p:nvSpPr>
        <p:spPr>
          <a:xfrm>
            <a:off x="76200" y="6469064"/>
            <a:ext cx="3257550" cy="369332"/>
          </a:xfrm>
          <a:prstGeom prst="rect">
            <a:avLst/>
          </a:prstGeom>
        </p:spPr>
        <p:txBody>
          <a:bodyPr wrap="square">
            <a:spAutoFit/>
          </a:bodyPr>
          <a:lstStyle/>
          <a:p>
            <a:pPr lvl="0"/>
            <a:r>
              <a:rPr lang="en-US" dirty="0" smtClean="0">
                <a:solidFill>
                  <a:srgbClr val="2F2B20"/>
                </a:solidFill>
                <a:latin typeface="Arial" panose="020B0604020202020204" pitchFamily="34" charset="0"/>
                <a:cs typeface="Arial" panose="020B0604020202020204" pitchFamily="34" charset="0"/>
              </a:rPr>
              <a:t>RCW </a:t>
            </a:r>
            <a:r>
              <a:rPr lang="en-US" dirty="0">
                <a:solidFill>
                  <a:srgbClr val="2F2B20"/>
                </a:solidFill>
                <a:latin typeface="Arial" panose="020B0604020202020204" pitchFamily="34" charset="0"/>
                <a:cs typeface="Arial" panose="020B0604020202020204" pitchFamily="34" charset="0"/>
              </a:rPr>
              <a:t>42.30.210</a:t>
            </a:r>
            <a:endParaRPr lang="en-US" dirty="0">
              <a:solidFill>
                <a:srgbClr val="2F2B20"/>
              </a:solidFill>
              <a:latin typeface="Arial" panose="020B0604020202020204" pitchFamily="34" charset="0"/>
            </a:endParaRPr>
          </a:p>
        </p:txBody>
      </p:sp>
      <p:pic>
        <p:nvPicPr>
          <p:cNvPr id="5" name="Picture 4"/>
          <p:cNvPicPr>
            <a:picLocks noChangeAspect="1"/>
          </p:cNvPicPr>
          <p:nvPr/>
        </p:nvPicPr>
        <p:blipFill>
          <a:blip r:embed="rId3"/>
          <a:stretch>
            <a:fillRect/>
          </a:stretch>
        </p:blipFill>
        <p:spPr>
          <a:xfrm>
            <a:off x="9753600" y="5276058"/>
            <a:ext cx="1178719" cy="1193006"/>
          </a:xfrm>
          <a:prstGeom prst="rect">
            <a:avLst/>
          </a:prstGeom>
        </p:spPr>
      </p:pic>
      <p:sp>
        <p:nvSpPr>
          <p:cNvPr id="7" name="Title 1"/>
          <p:cNvSpPr txBox="1">
            <a:spLocks/>
          </p:cNvSpPr>
          <p:nvPr/>
        </p:nvSpPr>
        <p:spPr>
          <a:xfrm>
            <a:off x="216072" y="303393"/>
            <a:ext cx="9692640" cy="63817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OPMA Assistance</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26350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76649"/>
            <a:ext cx="3581400" cy="766463"/>
          </a:xfrm>
        </p:spPr>
        <p:txBody>
          <a:bodyPr/>
          <a:lstStyle/>
          <a:p>
            <a:pPr algn="ctr"/>
            <a:r>
              <a:rPr lang="en-US" sz="2400" b="1" dirty="0" smtClean="0">
                <a:cs typeface="Arial" panose="020B0604020202020204" pitchFamily="34" charset="0"/>
              </a:rPr>
              <a:t>AGO Open </a:t>
            </a:r>
            <a:r>
              <a:rPr lang="en-US" sz="2400" b="1" dirty="0">
                <a:cs typeface="Arial" panose="020B0604020202020204" pitchFamily="34" charset="0"/>
              </a:rPr>
              <a:t>Government Resource </a:t>
            </a:r>
            <a:r>
              <a:rPr lang="en-US" sz="2400" b="1" dirty="0" smtClean="0">
                <a:cs typeface="Arial" panose="020B0604020202020204" pitchFamily="34" charset="0"/>
              </a:rPr>
              <a:t>Manual</a:t>
            </a:r>
            <a:endParaRPr lang="en-US" sz="1800" dirty="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E9C3A130-C55C-437C-8CC6-DB69EB81CFC8}" type="slidenum">
              <a:rPr lang="en-US" smtClean="0"/>
              <a:pPr>
                <a:defRPr/>
              </a:pPr>
              <a:t>31</a:t>
            </a:fld>
            <a:endParaRPr lang="en-US" dirty="0"/>
          </a:p>
        </p:txBody>
      </p:sp>
      <p:sp>
        <p:nvSpPr>
          <p:cNvPr id="5" name="Rectangle 4"/>
          <p:cNvSpPr/>
          <p:nvPr/>
        </p:nvSpPr>
        <p:spPr>
          <a:xfrm>
            <a:off x="1085849" y="5599913"/>
            <a:ext cx="4152900" cy="584775"/>
          </a:xfrm>
          <a:prstGeom prst="rect">
            <a:avLst/>
          </a:prstGeom>
        </p:spPr>
        <p:txBody>
          <a:bodyPr wrap="square">
            <a:spAutoFit/>
          </a:bodyPr>
          <a:lstStyle/>
          <a:p>
            <a:pPr algn="ctr"/>
            <a:r>
              <a:rPr lang="en-US" sz="1600" b="1" dirty="0">
                <a:latin typeface="Arial" panose="020B0604020202020204" pitchFamily="34" charset="0"/>
              </a:rPr>
              <a:t>* http://www.atg.wa.gov/open-government-resource-manual</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9300" y="1748627"/>
            <a:ext cx="2343150" cy="2997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xplosion 1 5"/>
          <p:cNvSpPr/>
          <p:nvPr/>
        </p:nvSpPr>
        <p:spPr>
          <a:xfrm rot="20659124">
            <a:off x="134199" y="2481935"/>
            <a:ext cx="2271138" cy="1869619"/>
          </a:xfrm>
          <a:prstGeom prst="irregularSeal1">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600" b="1" dirty="0">
                <a:solidFill>
                  <a:schemeClr val="tx1"/>
                </a:solidFill>
                <a:latin typeface="Arial" panose="020B0604020202020204" pitchFamily="34" charset="0"/>
              </a:rPr>
              <a:t>Updated  October 31, 2016**</a:t>
            </a: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50719" y="152400"/>
            <a:ext cx="649752" cy="662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14387" y="4893803"/>
            <a:ext cx="4695825" cy="646331"/>
          </a:xfrm>
          <a:prstGeom prst="rect">
            <a:avLst/>
          </a:prstGeom>
          <a:noFill/>
        </p:spPr>
        <p:txBody>
          <a:bodyPr wrap="square" rtlCol="0">
            <a:spAutoFit/>
          </a:bodyPr>
          <a:lstStyle/>
          <a:p>
            <a:pPr algn="ctr"/>
            <a:r>
              <a:rPr lang="en-US" i="1" dirty="0">
                <a:latin typeface="Arial" panose="020B0604020202020204" pitchFamily="34" charset="0"/>
              </a:rPr>
              <a:t>**Does not yet include statutory changes resulting from 2017-18 sessions.</a:t>
            </a:r>
          </a:p>
        </p:txBody>
      </p:sp>
      <p:sp>
        <p:nvSpPr>
          <p:cNvPr id="10" name="Title 1"/>
          <p:cNvSpPr txBox="1">
            <a:spLocks/>
          </p:cNvSpPr>
          <p:nvPr/>
        </p:nvSpPr>
        <p:spPr>
          <a:xfrm>
            <a:off x="216072" y="303393"/>
            <a:ext cx="9692640" cy="63817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AGO OPMA Resources</a:t>
            </a:r>
            <a:endParaRPr lang="en-US" sz="3600" b="1" dirty="0">
              <a:latin typeface="Arial" panose="020B0604020202020204" pitchFamily="34" charset="0"/>
              <a:cs typeface="Arial" panose="020B0604020202020204" pitchFamily="34" charset="0"/>
            </a:endParaRPr>
          </a:p>
        </p:txBody>
      </p:sp>
      <p:sp>
        <p:nvSpPr>
          <p:cNvPr id="9" name="Rectangle 8"/>
          <p:cNvSpPr/>
          <p:nvPr/>
        </p:nvSpPr>
        <p:spPr>
          <a:xfrm>
            <a:off x="5755152" y="941567"/>
            <a:ext cx="5029200" cy="757130"/>
          </a:xfrm>
          <a:prstGeom prst="rect">
            <a:avLst/>
          </a:prstGeom>
        </p:spPr>
        <p:txBody>
          <a:bodyPr wrap="square">
            <a:spAutoFit/>
          </a:bodyPr>
          <a:lstStyle/>
          <a:p>
            <a:pPr algn="ctr" defTabSz="914400">
              <a:lnSpc>
                <a:spcPct val="90000"/>
              </a:lnSpc>
              <a:spcBef>
                <a:spcPct val="0"/>
              </a:spcBef>
            </a:pPr>
            <a:r>
              <a:rPr lang="en-US" sz="2400" b="1" spc="-50" dirty="0">
                <a:latin typeface="Arial" panose="020B0604020202020204" pitchFamily="34" charset="0"/>
                <a:ea typeface="+mj-ea"/>
                <a:cs typeface="Arial" panose="020B0604020202020204" pitchFamily="34" charset="0"/>
              </a:rPr>
              <a:t>AGO Guidance Document on Filling Vacant Positions</a:t>
            </a:r>
          </a:p>
        </p:txBody>
      </p:sp>
      <p:pic>
        <p:nvPicPr>
          <p:cNvPr id="12" name="Picture 11"/>
          <p:cNvPicPr>
            <a:picLocks noChangeAspect="1"/>
          </p:cNvPicPr>
          <p:nvPr/>
        </p:nvPicPr>
        <p:blipFill>
          <a:blip r:embed="rId5"/>
          <a:stretch>
            <a:fillRect/>
          </a:stretch>
        </p:blipFill>
        <p:spPr>
          <a:xfrm>
            <a:off x="7071548" y="1705114"/>
            <a:ext cx="2396408" cy="3112184"/>
          </a:xfrm>
          <a:prstGeom prst="rect">
            <a:avLst/>
          </a:prstGeom>
        </p:spPr>
      </p:pic>
      <p:sp>
        <p:nvSpPr>
          <p:cNvPr id="8" name="Rectangle 7"/>
          <p:cNvSpPr/>
          <p:nvPr/>
        </p:nvSpPr>
        <p:spPr>
          <a:xfrm>
            <a:off x="6315222" y="4968971"/>
            <a:ext cx="3909060" cy="1200329"/>
          </a:xfrm>
          <a:prstGeom prst="rect">
            <a:avLst/>
          </a:prstGeom>
        </p:spPr>
        <p:txBody>
          <a:bodyPr wrap="square">
            <a:spAutoFit/>
          </a:bodyPr>
          <a:lstStyle/>
          <a:p>
            <a:pPr algn="ctr"/>
            <a:r>
              <a:rPr lang="en-US" i="1" dirty="0" smtClean="0">
                <a:latin typeface="Arial" panose="020B0604020202020204" pitchFamily="34" charset="0"/>
              </a:rPr>
              <a:t>Linked document within the AGO Open Government Resource Manual or ask your AAG for assistance.</a:t>
            </a:r>
            <a:endParaRPr lang="en-US" i="1" dirty="0">
              <a:latin typeface="Arial" panose="020B0604020202020204" pitchFamily="34" charset="0"/>
            </a:endParaRPr>
          </a:p>
        </p:txBody>
      </p:sp>
    </p:spTree>
    <p:extLst>
      <p:ext uri="{BB962C8B-B14F-4D97-AF65-F5344CB8AC3E}">
        <p14:creationId xmlns:p14="http://schemas.microsoft.com/office/powerpoint/2010/main" val="18278595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22893"/>
            <a:ext cx="10160000" cy="1143000"/>
          </a:xfrm>
        </p:spPr>
        <p:txBody>
          <a:bodyPr/>
          <a:lstStyle/>
          <a:p>
            <a:r>
              <a:rPr lang="en-US" sz="2400" b="1" dirty="0">
                <a:cs typeface="Arial" panose="020B0604020202020204" pitchFamily="34" charset="0"/>
              </a:rPr>
              <a:t>Municipal Research &amp; Services Center – Another Resource</a:t>
            </a:r>
          </a:p>
        </p:txBody>
      </p:sp>
      <p:pic>
        <p:nvPicPr>
          <p:cNvPr id="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8778" y="1981200"/>
            <a:ext cx="2929665"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9B6DA2BE-93A6-4C0E-BC3B-5C91D8DE6623}" type="slidenum">
              <a:rPr lang="en-US" smtClean="0"/>
              <a:pPr>
                <a:defRPr/>
              </a:pPr>
              <a:t>32</a:t>
            </a:fld>
            <a:endParaRPr lang="en-US" dirty="0"/>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1885334"/>
            <a:ext cx="2622035" cy="3315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7916" y="3886200"/>
            <a:ext cx="3665011" cy="2762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a:xfrm>
            <a:off x="216072" y="303393"/>
            <a:ext cx="9692640" cy="63817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MRSC OPMA Resources</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24775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2076450" y="152401"/>
            <a:ext cx="7543800" cy="2593975"/>
          </a:xfrm>
        </p:spPr>
        <p:txBody>
          <a:bodyPr anchor="ctr">
            <a:normAutofit/>
          </a:bodyPr>
          <a:lstStyle/>
          <a:p>
            <a:pPr algn="ctr"/>
            <a:r>
              <a:rPr lang="en-US" sz="4000" b="1" dirty="0" smtClean="0">
                <a:solidFill>
                  <a:srgbClr val="ECCD94"/>
                </a:solidFill>
              </a:rPr>
              <a:t>OPMA QUESTIONS</a:t>
            </a:r>
            <a:r>
              <a:rPr lang="en-US" sz="4000" b="1" dirty="0" smtClean="0">
                <a:solidFill>
                  <a:srgbClr val="ECCD94"/>
                </a:solidFill>
                <a:latin typeface="Bahnschrift SemiLight" panose="020B0502040204020203" pitchFamily="34" charset="0"/>
              </a:rPr>
              <a:t>?</a:t>
            </a:r>
            <a:endParaRPr lang="en-US" sz="4000" b="1" dirty="0">
              <a:solidFill>
                <a:srgbClr val="ECCD94"/>
              </a:solidFill>
              <a:latin typeface="Bahnschrift SemiLight" panose="020B0502040204020203" pitchFamily="34" charset="0"/>
            </a:endParaRPr>
          </a:p>
        </p:txBody>
      </p:sp>
      <p:sp>
        <p:nvSpPr>
          <p:cNvPr id="4" name="Slide Number Placeholder 3"/>
          <p:cNvSpPr>
            <a:spLocks noGrp="1"/>
          </p:cNvSpPr>
          <p:nvPr>
            <p:ph type="sldNum" sz="quarter" idx="12"/>
          </p:nvPr>
        </p:nvSpPr>
        <p:spPr/>
        <p:txBody>
          <a:bodyPr/>
          <a:lstStyle/>
          <a:p>
            <a:pPr>
              <a:defRPr/>
            </a:pPr>
            <a:fld id="{9B6DA2BE-93A6-4C0E-BC3B-5C91D8DE6623}" type="slidenum">
              <a:rPr lang="en-US" smtClean="0"/>
              <a:pPr>
                <a:defRPr/>
              </a:pPr>
              <a:t>33</a:t>
            </a:fld>
            <a:endParaRPr lang="en-US" dirty="0"/>
          </a:p>
        </p:txBody>
      </p:sp>
      <p:pic>
        <p:nvPicPr>
          <p:cNvPr id="5" name="Picture 2" descr="C:\Users\nancyk1\AppData\Local\Microsoft\Windows\Temporary Internet Files\Content.IE5\IDSVMZ9J\MC900105220[1].wmf"/>
          <p:cNvPicPr>
            <a:picLocks noChangeAspect="1" noChangeArrowheads="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3505200" y="2296162"/>
            <a:ext cx="4686300" cy="3749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8593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B6DA2BE-93A6-4C0E-BC3B-5C91D8DE6623}" type="slidenum">
              <a:rPr lang="en-US" smtClean="0"/>
              <a:pPr>
                <a:defRPr/>
              </a:pPr>
              <a:t>34</a:t>
            </a:fld>
            <a:endParaRPr lang="en-US" dirty="0"/>
          </a:p>
        </p:txBody>
      </p:sp>
      <p:pic>
        <p:nvPicPr>
          <p:cNvPr id="5" name="Picture 4"/>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0" y="0"/>
            <a:ext cx="11277600" cy="6858000"/>
          </a:xfrm>
          <a:prstGeom prst="rect">
            <a:avLst/>
          </a:prstGeom>
        </p:spPr>
      </p:pic>
    </p:spTree>
    <p:extLst>
      <p:ext uri="{BB962C8B-B14F-4D97-AF65-F5344CB8AC3E}">
        <p14:creationId xmlns:p14="http://schemas.microsoft.com/office/powerpoint/2010/main" val="24319454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371600" y="2028374"/>
            <a:ext cx="5867400" cy="2301972"/>
          </a:xfrm>
        </p:spPr>
        <p:txBody>
          <a:bodyPr anchor="t">
            <a:normAutofit fontScale="90000"/>
          </a:bodyPr>
          <a:lstStyle/>
          <a:p>
            <a:pPr algn="ctr"/>
            <a:r>
              <a:rPr lang="en-US" sz="5400" b="1" dirty="0" smtClean="0">
                <a:solidFill>
                  <a:srgbClr val="FFFEDE"/>
                </a:solidFill>
              </a:rPr>
              <a:t>Public Records Act</a:t>
            </a:r>
            <a:br>
              <a:rPr lang="en-US" sz="5400" b="1" dirty="0" smtClean="0">
                <a:solidFill>
                  <a:srgbClr val="FFFEDE"/>
                </a:solidFill>
              </a:rPr>
            </a:br>
            <a:r>
              <a:rPr lang="en-US" sz="5400" b="1" dirty="0">
                <a:solidFill>
                  <a:srgbClr val="FFFEDE"/>
                </a:solidFill>
              </a:rPr>
              <a:t/>
            </a:r>
            <a:br>
              <a:rPr lang="en-US" sz="5400" b="1" dirty="0">
                <a:solidFill>
                  <a:srgbClr val="FFFEDE"/>
                </a:solidFill>
              </a:rPr>
            </a:br>
            <a:r>
              <a:rPr lang="en-US" sz="5400" b="1" dirty="0" smtClean="0">
                <a:solidFill>
                  <a:srgbClr val="FFFEDE"/>
                </a:solidFill>
              </a:rPr>
              <a:t>Chapter 42.30 RCW</a:t>
            </a:r>
            <a:endParaRPr lang="en-US" sz="5400" dirty="0">
              <a:solidFill>
                <a:srgbClr val="FFFEDE"/>
              </a:solidFill>
            </a:endParaRPr>
          </a:p>
        </p:txBody>
      </p:sp>
      <p:sp>
        <p:nvSpPr>
          <p:cNvPr id="4" name="Slide Number Placeholder 3"/>
          <p:cNvSpPr>
            <a:spLocks noGrp="1"/>
          </p:cNvSpPr>
          <p:nvPr>
            <p:ph type="sldNum" sz="quarter" idx="12"/>
          </p:nvPr>
        </p:nvSpPr>
        <p:spPr/>
        <p:txBody>
          <a:bodyPr/>
          <a:lstStyle/>
          <a:p>
            <a:pPr>
              <a:defRPr/>
            </a:pPr>
            <a:fld id="{9B6DA2BE-93A6-4C0E-BC3B-5C91D8DE6623}" type="slidenum">
              <a:rPr lang="en-US" smtClean="0"/>
              <a:pPr>
                <a:defRPr/>
              </a:pPr>
              <a:t>35</a:t>
            </a:fld>
            <a:endParaRPr lang="en-US" dirty="0"/>
          </a:p>
        </p:txBody>
      </p:sp>
      <p:cxnSp>
        <p:nvCxnSpPr>
          <p:cNvPr id="10" name="Straight Connector 9"/>
          <p:cNvCxnSpPr/>
          <p:nvPr/>
        </p:nvCxnSpPr>
        <p:spPr>
          <a:xfrm flipV="1">
            <a:off x="457200" y="4953000"/>
            <a:ext cx="11734800" cy="76200"/>
          </a:xfrm>
          <a:prstGeom prst="line">
            <a:avLst/>
          </a:prstGeom>
          <a:ln w="127000"/>
        </p:spPr>
        <p:style>
          <a:lnRef idx="1">
            <a:schemeClr val="accent1"/>
          </a:lnRef>
          <a:fillRef idx="0">
            <a:schemeClr val="accent1"/>
          </a:fillRef>
          <a:effectRef idx="0">
            <a:schemeClr val="accent1"/>
          </a:effectRef>
          <a:fontRef idx="minor">
            <a:schemeClr val="tx1"/>
          </a:fontRef>
        </p:style>
      </p:cxnSp>
      <p:pic>
        <p:nvPicPr>
          <p:cNvPr id="6" name="Picture 8" descr="C:\Users\nancyk1\AppData\Local\Microsoft\Windows\Temporary Internet Files\Content.IE5\OJ5EZJRJ\MC90004513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1919918"/>
            <a:ext cx="2792412"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4"/>
          <p:cNvSpPr txBox="1">
            <a:spLocks/>
          </p:cNvSpPr>
          <p:nvPr/>
        </p:nvSpPr>
        <p:spPr>
          <a:xfrm>
            <a:off x="3238500" y="228600"/>
            <a:ext cx="5943600" cy="2301972"/>
          </a:xfrm>
          <a:prstGeom prst="rect">
            <a:avLst/>
          </a:prstGeom>
        </p:spPr>
        <p:txBody>
          <a:bodyPr vert="horz" lIns="91440" tIns="45720" rIns="91440" bIns="45720" rtlCol="0" anchor="t">
            <a:normAutofit fontScale="97500"/>
          </a:bodyPr>
          <a:lstStyle>
            <a:lvl1pPr algn="l" defTabSz="914400" rtl="0" eaLnBrk="1" latinLnBrk="0" hangingPunct="1">
              <a:spcBef>
                <a:spcPct val="0"/>
              </a:spcBef>
              <a:buNone/>
              <a:defRPr sz="6600" kern="1200" cap="none" spc="-100" baseline="0">
                <a:ln>
                  <a:noFill/>
                </a:ln>
                <a:solidFill>
                  <a:schemeClr val="tx2"/>
                </a:solidFill>
                <a:effectLst/>
                <a:latin typeface="Arial" panose="020B0604020202020204" pitchFamily="34" charset="0"/>
                <a:ea typeface="+mj-ea"/>
                <a:cs typeface="Arial" panose="020B0604020202020204" pitchFamily="34" charset="0"/>
              </a:defRPr>
            </a:lvl1pPr>
          </a:lstStyle>
          <a:p>
            <a:pPr algn="ctr" fontAlgn="auto">
              <a:spcAft>
                <a:spcPts val="0"/>
              </a:spcAft>
            </a:pPr>
            <a:r>
              <a:rPr lang="en-US" b="1" dirty="0" smtClean="0">
                <a:solidFill>
                  <a:srgbClr val="FFFEDE"/>
                </a:solidFill>
              </a:rPr>
              <a:t>Act II</a:t>
            </a:r>
            <a:endParaRPr lang="en-US" dirty="0">
              <a:solidFill>
                <a:srgbClr val="FFFEDE"/>
              </a:solidFill>
            </a:endParaRPr>
          </a:p>
        </p:txBody>
      </p:sp>
    </p:spTree>
    <p:extLst>
      <p:ext uri="{BB962C8B-B14F-4D97-AF65-F5344CB8AC3E}">
        <p14:creationId xmlns:p14="http://schemas.microsoft.com/office/powerpoint/2010/main" val="15339837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046985" y="3048000"/>
            <a:ext cx="9677400" cy="2862322"/>
          </a:xfrm>
          <a:prstGeom prst="rect">
            <a:avLst/>
          </a:prstGeom>
          <a:solidFill>
            <a:schemeClr val="bg1"/>
          </a:solidFill>
        </p:spPr>
        <p:txBody>
          <a:bodyPr wrap="square">
            <a:spAutoFit/>
          </a:bodyPr>
          <a:lstStyle/>
          <a:p>
            <a:pPr indent="461963"/>
            <a:r>
              <a:rPr lang="en-US" dirty="0">
                <a:latin typeface="Arial" panose="020B0604020202020204" pitchFamily="34" charset="0"/>
                <a:cs typeface="Arial" panose="020B0604020202020204" pitchFamily="34" charset="0"/>
              </a:rPr>
              <a:t>Second, the court found that “proper training and supervision of the agency’s personnel” was a mitigating factor. CP at 905 (boldface omitted); </a:t>
            </a:r>
            <a:r>
              <a:rPr lang="en-US" i="1" dirty="0" err="1">
                <a:latin typeface="Arial" panose="020B0604020202020204" pitchFamily="34" charset="0"/>
                <a:cs typeface="Arial" panose="020B0604020202020204" pitchFamily="34" charset="0"/>
              </a:rPr>
              <a:t>Yousoufian</a:t>
            </a:r>
            <a:r>
              <a:rPr lang="en-US" i="1" dirty="0">
                <a:latin typeface="Arial" panose="020B0604020202020204" pitchFamily="34" charset="0"/>
                <a:cs typeface="Arial" panose="020B0604020202020204" pitchFamily="34" charset="0"/>
              </a:rPr>
              <a:t> II, </a:t>
            </a:r>
            <a:r>
              <a:rPr lang="en-US" dirty="0">
                <a:latin typeface="Arial" panose="020B0604020202020204" pitchFamily="34" charset="0"/>
                <a:cs typeface="Arial" panose="020B0604020202020204" pitchFamily="34" charset="0"/>
              </a:rPr>
              <a:t>168 Wn.2d at 467. The court found that “[t]he evidence demonstrates an on-going and consistent process of education, supervision, and access to legal counsel to seek assistance,” with “both internal and external training available to employees.” </a:t>
            </a:r>
            <a:r>
              <a:rPr lang="en-US" i="1" dirty="0">
                <a:latin typeface="Arial" panose="020B0604020202020204" pitchFamily="34" charset="0"/>
                <a:cs typeface="Arial" panose="020B0604020202020204" pitchFamily="34" charset="0"/>
              </a:rPr>
              <a:t>Id. </a:t>
            </a:r>
            <a:r>
              <a:rPr lang="en-US" dirty="0">
                <a:latin typeface="Arial" panose="020B0604020202020204" pitchFamily="34" charset="0"/>
                <a:cs typeface="Arial" panose="020B0604020202020204" pitchFamily="34" charset="0"/>
              </a:rPr>
              <a:t>at 905. The records bears this out. </a:t>
            </a:r>
            <a:r>
              <a:rPr lang="en-US" i="1" dirty="0">
                <a:latin typeface="Arial" panose="020B0604020202020204" pitchFamily="34" charset="0"/>
                <a:cs typeface="Arial" panose="020B0604020202020204" pitchFamily="34" charset="0"/>
              </a:rPr>
              <a:t>See, e.g., </a:t>
            </a:r>
            <a:r>
              <a:rPr lang="en-US" dirty="0">
                <a:latin typeface="Arial" panose="020B0604020202020204" pitchFamily="34" charset="0"/>
                <a:cs typeface="Arial" panose="020B0604020202020204" pitchFamily="34" charset="0"/>
              </a:rPr>
              <a:t>CP at 397-98 (Hayes received both internal and external PRA response training), 457 (Knudson describing “reaching out to …Legal” when she was uncertain how to interpret RCW provisions), 471-72 (discussion Knudson’s formal training), 496 (Hayes training log), 572-74 (Kittitas County Sheriff’s Office public records release policy manual and training materials). The processing of Hoffman’s request was not a result of systemic problems. </a:t>
            </a:r>
          </a:p>
        </p:txBody>
      </p:sp>
      <p:sp>
        <p:nvSpPr>
          <p:cNvPr id="2" name="Title 1"/>
          <p:cNvSpPr>
            <a:spLocks noGrp="1"/>
          </p:cNvSpPr>
          <p:nvPr>
            <p:ph type="title"/>
          </p:nvPr>
        </p:nvSpPr>
        <p:spPr>
          <a:xfrm>
            <a:off x="381000" y="127650"/>
            <a:ext cx="8138160" cy="914399"/>
          </a:xfrm>
        </p:spPr>
        <p:txBody>
          <a:bodyPr>
            <a:normAutofit/>
          </a:bodyPr>
          <a:lstStyle/>
          <a:p>
            <a:r>
              <a:rPr lang="en-US" sz="3200" b="1" dirty="0"/>
              <a:t>Why Attend PRA Training</a:t>
            </a:r>
          </a:p>
        </p:txBody>
      </p:sp>
      <p:sp>
        <p:nvSpPr>
          <p:cNvPr id="3" name="Content Placeholder 2"/>
          <p:cNvSpPr>
            <a:spLocks noGrp="1"/>
          </p:cNvSpPr>
          <p:nvPr>
            <p:ph idx="1"/>
          </p:nvPr>
        </p:nvSpPr>
        <p:spPr>
          <a:xfrm>
            <a:off x="1046985" y="609600"/>
            <a:ext cx="9316213" cy="2438400"/>
          </a:xfrm>
        </p:spPr>
        <p:txBody>
          <a:bodyPr>
            <a:normAutofit/>
          </a:bodyPr>
          <a:lstStyle/>
          <a:p>
            <a:pPr marL="114300" indent="0">
              <a:buNone/>
            </a:pPr>
            <a:endParaRPr lang="en-US" sz="1000" b="1" dirty="0"/>
          </a:p>
          <a:p>
            <a:pPr marL="571500" indent="-457200">
              <a:spcBef>
                <a:spcPts val="0"/>
              </a:spcBef>
              <a:buAutoNum type="arabicPeriod"/>
            </a:pPr>
            <a:endParaRPr lang="en-US" dirty="0" smtClean="0"/>
          </a:p>
          <a:p>
            <a:pPr marL="571500" indent="-457200">
              <a:lnSpc>
                <a:spcPct val="120000"/>
              </a:lnSpc>
              <a:spcBef>
                <a:spcPts val="0"/>
              </a:spcBef>
              <a:spcAft>
                <a:spcPts val="600"/>
              </a:spcAft>
              <a:buClr>
                <a:schemeClr val="tx1">
                  <a:lumMod val="90000"/>
                  <a:lumOff val="10000"/>
                </a:schemeClr>
              </a:buClr>
              <a:buAutoNum type="arabicPeriod"/>
            </a:pPr>
            <a:r>
              <a:rPr lang="en-US" dirty="0" smtClean="0">
                <a:solidFill>
                  <a:schemeClr val="tx1">
                    <a:lumMod val="90000"/>
                    <a:lumOff val="10000"/>
                  </a:schemeClr>
                </a:solidFill>
              </a:rPr>
              <a:t>A little knowledge goes a long way.</a:t>
            </a:r>
          </a:p>
          <a:p>
            <a:pPr marL="571500" indent="-457200">
              <a:lnSpc>
                <a:spcPct val="120000"/>
              </a:lnSpc>
              <a:spcBef>
                <a:spcPts val="0"/>
              </a:spcBef>
              <a:spcAft>
                <a:spcPts val="600"/>
              </a:spcAft>
              <a:buClr>
                <a:schemeClr val="tx1">
                  <a:lumMod val="90000"/>
                  <a:lumOff val="10000"/>
                </a:schemeClr>
              </a:buClr>
              <a:buAutoNum type="arabicPeriod"/>
            </a:pPr>
            <a:r>
              <a:rPr lang="en-US" dirty="0" smtClean="0">
                <a:solidFill>
                  <a:schemeClr val="tx1">
                    <a:lumMod val="90000"/>
                    <a:lumOff val="10000"/>
                  </a:schemeClr>
                </a:solidFill>
              </a:rPr>
              <a:t>Helps keep your agency out of court.</a:t>
            </a:r>
          </a:p>
          <a:p>
            <a:pPr marL="571500" indent="-457200">
              <a:lnSpc>
                <a:spcPct val="120000"/>
              </a:lnSpc>
              <a:spcBef>
                <a:spcPts val="0"/>
              </a:spcBef>
              <a:buClr>
                <a:schemeClr val="tx1">
                  <a:lumMod val="90000"/>
                  <a:lumOff val="10000"/>
                </a:schemeClr>
              </a:buClr>
              <a:buAutoNum type="arabicPeriod"/>
            </a:pPr>
            <a:r>
              <a:rPr lang="en-US" dirty="0" smtClean="0">
                <a:solidFill>
                  <a:schemeClr val="tx1">
                    <a:lumMod val="90000"/>
                    <a:lumOff val="10000"/>
                  </a:schemeClr>
                </a:solidFill>
              </a:rPr>
              <a:t>If you did err, training  bolsters your defense; it is a mitigating factor.</a:t>
            </a:r>
          </a:p>
          <a:p>
            <a:pPr marL="571500" indent="-457200">
              <a:spcBef>
                <a:spcPts val="0"/>
              </a:spcBef>
              <a:buAutoNum type="arabicPeriod"/>
            </a:pPr>
            <a:endParaRPr lang="en-US" dirty="0"/>
          </a:p>
        </p:txBody>
      </p:sp>
      <p:sp>
        <p:nvSpPr>
          <p:cNvPr id="4" name="Slide Number Placeholder 3"/>
          <p:cNvSpPr>
            <a:spLocks noGrp="1"/>
          </p:cNvSpPr>
          <p:nvPr>
            <p:ph type="sldNum" sz="quarter" idx="12"/>
          </p:nvPr>
        </p:nvSpPr>
        <p:spPr/>
        <p:txBody>
          <a:bodyPr/>
          <a:lstStyle/>
          <a:p>
            <a:pPr>
              <a:defRPr/>
            </a:pPr>
            <a:fld id="{9B6DA2BE-93A6-4C0E-BC3B-5C91D8DE6623}" type="slidenum">
              <a:rPr lang="en-US" smtClean="0"/>
              <a:pPr>
                <a:defRPr/>
              </a:pPr>
              <a:t>36</a:t>
            </a:fld>
            <a:endParaRPr lang="en-US" dirty="0"/>
          </a:p>
        </p:txBody>
      </p:sp>
      <p:sp>
        <p:nvSpPr>
          <p:cNvPr id="8" name="TextBox 7"/>
          <p:cNvSpPr txBox="1"/>
          <p:nvPr/>
        </p:nvSpPr>
        <p:spPr>
          <a:xfrm>
            <a:off x="76200" y="6515593"/>
            <a:ext cx="5383974" cy="338554"/>
          </a:xfrm>
          <a:prstGeom prst="rect">
            <a:avLst/>
          </a:prstGeom>
          <a:noFill/>
        </p:spPr>
        <p:txBody>
          <a:bodyPr wrap="none" rtlCol="0">
            <a:spAutoFit/>
          </a:bodyPr>
          <a:lstStyle/>
          <a:p>
            <a:r>
              <a:rPr lang="en-US" sz="1600" i="1" dirty="0"/>
              <a:t>Hoffman v. Kittitas County</a:t>
            </a:r>
            <a:r>
              <a:rPr lang="en-US" sz="1600" dirty="0"/>
              <a:t>, Decided September 26, 2019.</a:t>
            </a:r>
          </a:p>
        </p:txBody>
      </p:sp>
      <p:sp>
        <p:nvSpPr>
          <p:cNvPr id="5" name="Rectangle 4"/>
          <p:cNvSpPr/>
          <p:nvPr/>
        </p:nvSpPr>
        <p:spPr>
          <a:xfrm>
            <a:off x="1117601" y="4181334"/>
            <a:ext cx="4597400" cy="314466"/>
          </a:xfrm>
          <a:prstGeom prst="rect">
            <a:avLst/>
          </a:prstGeom>
          <a:solidFill>
            <a:srgbClr val="00548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0" name="Rectangle 9"/>
          <p:cNvSpPr/>
          <p:nvPr/>
        </p:nvSpPr>
        <p:spPr>
          <a:xfrm>
            <a:off x="1116191" y="3916814"/>
            <a:ext cx="9247007" cy="262392"/>
          </a:xfrm>
          <a:prstGeom prst="rect">
            <a:avLst/>
          </a:prstGeom>
          <a:solidFill>
            <a:srgbClr val="00548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 name="Rectangle 10"/>
          <p:cNvSpPr/>
          <p:nvPr/>
        </p:nvSpPr>
        <p:spPr>
          <a:xfrm>
            <a:off x="2768187" y="3643369"/>
            <a:ext cx="7595011" cy="273445"/>
          </a:xfrm>
          <a:prstGeom prst="rect">
            <a:avLst/>
          </a:prstGeom>
          <a:solidFill>
            <a:srgbClr val="00548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TextBox 5"/>
          <p:cNvSpPr txBox="1"/>
          <p:nvPr/>
        </p:nvSpPr>
        <p:spPr>
          <a:xfrm>
            <a:off x="1828800" y="30480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629710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45281"/>
            <a:ext cx="8610600" cy="914399"/>
          </a:xfrm>
        </p:spPr>
        <p:txBody>
          <a:bodyPr>
            <a:normAutofit fontScale="90000"/>
          </a:bodyPr>
          <a:lstStyle/>
          <a:p>
            <a:r>
              <a:rPr lang="en-US" sz="3200" b="1" dirty="0"/>
              <a:t>Agency </a:t>
            </a:r>
            <a:r>
              <a:rPr lang="en-US" sz="3200" b="1" dirty="0" smtClean="0"/>
              <a:t>Best Practices </a:t>
            </a:r>
            <a:r>
              <a:rPr lang="en-US" sz="3200" b="1" dirty="0"/>
              <a:t>and </a:t>
            </a:r>
            <a:r>
              <a:rPr lang="en-US" sz="3200" b="1" dirty="0" smtClean="0"/>
              <a:t>Personal Obligations We </a:t>
            </a:r>
            <a:r>
              <a:rPr lang="en-US" sz="3200" b="1" dirty="0"/>
              <a:t>W</a:t>
            </a:r>
            <a:r>
              <a:rPr lang="en-US" sz="3200" b="1" dirty="0" smtClean="0"/>
              <a:t>ill Cover</a:t>
            </a:r>
            <a:endParaRPr lang="en-US" sz="3200" b="1" dirty="0"/>
          </a:p>
        </p:txBody>
      </p:sp>
      <p:sp>
        <p:nvSpPr>
          <p:cNvPr id="3" name="Content Placeholder 2"/>
          <p:cNvSpPr>
            <a:spLocks noGrp="1"/>
          </p:cNvSpPr>
          <p:nvPr>
            <p:ph idx="1"/>
          </p:nvPr>
        </p:nvSpPr>
        <p:spPr>
          <a:xfrm>
            <a:off x="555317" y="1981200"/>
            <a:ext cx="10820400" cy="5257800"/>
          </a:xfrm>
        </p:spPr>
        <p:txBody>
          <a:bodyPr>
            <a:normAutofit/>
          </a:bodyPr>
          <a:lstStyle/>
          <a:p>
            <a:pPr marL="571500" indent="-457200">
              <a:spcBef>
                <a:spcPts val="0"/>
              </a:spcBef>
              <a:spcAft>
                <a:spcPts val="600"/>
              </a:spcAft>
              <a:buClr>
                <a:schemeClr val="accent6">
                  <a:lumMod val="50000"/>
                </a:schemeClr>
              </a:buClr>
              <a:buAutoNum type="arabicPeriod"/>
            </a:pPr>
            <a:r>
              <a:rPr lang="en-US" b="1" dirty="0" smtClean="0">
                <a:solidFill>
                  <a:schemeClr val="accent6">
                    <a:lumMod val="50000"/>
                  </a:schemeClr>
                </a:solidFill>
              </a:rPr>
              <a:t>Public </a:t>
            </a:r>
            <a:r>
              <a:rPr lang="en-US" b="1" dirty="0">
                <a:solidFill>
                  <a:schemeClr val="accent6">
                    <a:lumMod val="50000"/>
                  </a:schemeClr>
                </a:solidFill>
              </a:rPr>
              <a:t>records &amp; transparency </a:t>
            </a:r>
            <a:r>
              <a:rPr lang="en-US" b="1" dirty="0" smtClean="0">
                <a:solidFill>
                  <a:schemeClr val="accent6">
                    <a:lumMod val="50000"/>
                  </a:schemeClr>
                </a:solidFill>
              </a:rPr>
              <a:t>principles</a:t>
            </a:r>
            <a:r>
              <a:rPr lang="en-US" b="1" dirty="0">
                <a:solidFill>
                  <a:schemeClr val="accent6">
                    <a:lumMod val="50000"/>
                  </a:schemeClr>
                </a:solidFill>
              </a:rPr>
              <a:t> – </a:t>
            </a:r>
            <a:r>
              <a:rPr lang="en-US" b="1" dirty="0" smtClean="0">
                <a:solidFill>
                  <a:srgbClr val="002060"/>
                </a:solidFill>
              </a:rPr>
              <a:t>Why </a:t>
            </a:r>
            <a:r>
              <a:rPr lang="en-US" b="1" dirty="0">
                <a:solidFill>
                  <a:srgbClr val="002060"/>
                </a:solidFill>
              </a:rPr>
              <a:t>do I care?</a:t>
            </a:r>
          </a:p>
          <a:p>
            <a:pPr marL="571500" indent="-457200">
              <a:spcBef>
                <a:spcPts val="0"/>
              </a:spcBef>
              <a:spcAft>
                <a:spcPts val="600"/>
              </a:spcAft>
              <a:buClr>
                <a:schemeClr val="accent6">
                  <a:lumMod val="50000"/>
                </a:schemeClr>
              </a:buClr>
              <a:buFont typeface="Arial" pitchFamily="34" charset="0"/>
              <a:buAutoNum type="arabicPeriod"/>
            </a:pPr>
            <a:r>
              <a:rPr lang="en-US" b="1" dirty="0" smtClean="0">
                <a:solidFill>
                  <a:schemeClr val="accent6">
                    <a:lumMod val="50000"/>
                  </a:schemeClr>
                </a:solidFill>
              </a:rPr>
              <a:t>What </a:t>
            </a:r>
            <a:r>
              <a:rPr lang="en-US" b="1" dirty="0">
                <a:solidFill>
                  <a:schemeClr val="accent6">
                    <a:lumMod val="50000"/>
                  </a:schemeClr>
                </a:solidFill>
              </a:rPr>
              <a:t>is a “public record</a:t>
            </a:r>
            <a:r>
              <a:rPr lang="en-US" b="1" dirty="0" smtClean="0">
                <a:solidFill>
                  <a:schemeClr val="accent6">
                    <a:lumMod val="50000"/>
                  </a:schemeClr>
                </a:solidFill>
              </a:rPr>
              <a:t>.” </a:t>
            </a:r>
            <a:r>
              <a:rPr lang="en-US" b="1" dirty="0">
                <a:solidFill>
                  <a:schemeClr val="accent6">
                    <a:lumMod val="50000"/>
                  </a:schemeClr>
                </a:solidFill>
              </a:rPr>
              <a:t>– </a:t>
            </a:r>
            <a:r>
              <a:rPr lang="en-US" b="1" dirty="0" smtClean="0">
                <a:solidFill>
                  <a:srgbClr val="002060"/>
                </a:solidFill>
              </a:rPr>
              <a:t>Do </a:t>
            </a:r>
            <a:r>
              <a:rPr lang="en-US" b="1" dirty="0">
                <a:solidFill>
                  <a:srgbClr val="002060"/>
                </a:solidFill>
              </a:rPr>
              <a:t>I have any?</a:t>
            </a:r>
          </a:p>
          <a:p>
            <a:pPr marL="571500" indent="-457200">
              <a:spcBef>
                <a:spcPts val="0"/>
              </a:spcBef>
              <a:spcAft>
                <a:spcPts val="600"/>
              </a:spcAft>
              <a:buClr>
                <a:schemeClr val="accent6">
                  <a:lumMod val="50000"/>
                </a:schemeClr>
              </a:buClr>
              <a:buFont typeface="Arial" pitchFamily="34" charset="0"/>
              <a:buAutoNum type="arabicPeriod"/>
            </a:pPr>
            <a:r>
              <a:rPr lang="en-US" b="1" dirty="0" smtClean="0">
                <a:solidFill>
                  <a:schemeClr val="accent6">
                    <a:lumMod val="50000"/>
                  </a:schemeClr>
                </a:solidFill>
              </a:rPr>
              <a:t>How </a:t>
            </a:r>
            <a:r>
              <a:rPr lang="en-US" b="1" dirty="0">
                <a:solidFill>
                  <a:schemeClr val="accent6">
                    <a:lumMod val="50000"/>
                  </a:schemeClr>
                </a:solidFill>
              </a:rPr>
              <a:t>to recognize a records request</a:t>
            </a:r>
            <a:r>
              <a:rPr lang="en-US" b="1" dirty="0" smtClean="0">
                <a:solidFill>
                  <a:schemeClr val="accent6">
                    <a:lumMod val="50000"/>
                  </a:schemeClr>
                </a:solidFill>
              </a:rPr>
              <a:t>. – </a:t>
            </a:r>
            <a:r>
              <a:rPr lang="en-US" b="1" dirty="0" smtClean="0">
                <a:solidFill>
                  <a:srgbClr val="002060"/>
                </a:solidFill>
              </a:rPr>
              <a:t>Did </a:t>
            </a:r>
            <a:r>
              <a:rPr lang="en-US" b="1" dirty="0">
                <a:solidFill>
                  <a:srgbClr val="002060"/>
                </a:solidFill>
              </a:rPr>
              <a:t>I receive one and </a:t>
            </a:r>
            <a:r>
              <a:rPr lang="en-US" b="1" dirty="0" smtClean="0">
                <a:solidFill>
                  <a:srgbClr val="002060"/>
                </a:solidFill>
              </a:rPr>
              <a:t>now what?</a:t>
            </a:r>
            <a:endParaRPr lang="en-US" b="1" dirty="0">
              <a:solidFill>
                <a:srgbClr val="002060"/>
              </a:solidFill>
            </a:endParaRPr>
          </a:p>
          <a:p>
            <a:pPr marL="571500" indent="-457200">
              <a:spcBef>
                <a:spcPts val="0"/>
              </a:spcBef>
              <a:spcAft>
                <a:spcPts val="600"/>
              </a:spcAft>
              <a:buClr>
                <a:schemeClr val="accent6">
                  <a:lumMod val="50000"/>
                </a:schemeClr>
              </a:buClr>
              <a:buFont typeface="Arial" pitchFamily="34" charset="0"/>
              <a:buAutoNum type="arabicPeriod"/>
            </a:pPr>
            <a:r>
              <a:rPr lang="en-US" b="1" dirty="0" smtClean="0">
                <a:solidFill>
                  <a:schemeClr val="accent6">
                    <a:lumMod val="50000"/>
                  </a:schemeClr>
                </a:solidFill>
              </a:rPr>
              <a:t>Using </a:t>
            </a:r>
            <a:r>
              <a:rPr lang="en-US" b="1" dirty="0">
                <a:solidFill>
                  <a:schemeClr val="accent6">
                    <a:lumMod val="50000"/>
                  </a:schemeClr>
                </a:solidFill>
              </a:rPr>
              <a:t>personal devices/accounts/files </a:t>
            </a:r>
            <a:endParaRPr lang="en-US" b="1" dirty="0" smtClean="0">
              <a:solidFill>
                <a:schemeClr val="accent6">
                  <a:lumMod val="50000"/>
                </a:schemeClr>
              </a:solidFill>
            </a:endParaRPr>
          </a:p>
          <a:p>
            <a:pPr marL="573088" lvl="1" indent="0">
              <a:spcBef>
                <a:spcPts val="0"/>
              </a:spcBef>
              <a:spcAft>
                <a:spcPts val="600"/>
              </a:spcAft>
              <a:buClr>
                <a:schemeClr val="accent6">
                  <a:lumMod val="50000"/>
                </a:schemeClr>
              </a:buClr>
              <a:buNone/>
            </a:pPr>
            <a:r>
              <a:rPr lang="en-US" sz="2200" b="1" dirty="0">
                <a:solidFill>
                  <a:schemeClr val="accent6">
                    <a:lumMod val="50000"/>
                  </a:schemeClr>
                </a:solidFill>
              </a:rPr>
              <a:t>for agency business. </a:t>
            </a:r>
            <a:r>
              <a:rPr lang="en-US" sz="2400" b="1" dirty="0">
                <a:solidFill>
                  <a:schemeClr val="accent6">
                    <a:lumMod val="50000"/>
                  </a:schemeClr>
                </a:solidFill>
              </a:rPr>
              <a:t>– </a:t>
            </a:r>
            <a:r>
              <a:rPr lang="en-US" sz="2200" b="1" dirty="0" smtClean="0">
                <a:solidFill>
                  <a:schemeClr val="accent6">
                    <a:lumMod val="50000"/>
                  </a:schemeClr>
                </a:solidFill>
              </a:rPr>
              <a:t> </a:t>
            </a:r>
            <a:r>
              <a:rPr lang="en-US" sz="2200" b="1" dirty="0">
                <a:solidFill>
                  <a:srgbClr val="002060"/>
                </a:solidFill>
              </a:rPr>
              <a:t>What are my public records obligations?</a:t>
            </a:r>
          </a:p>
          <a:p>
            <a:pPr marL="571500" indent="-457200">
              <a:spcBef>
                <a:spcPts val="0"/>
              </a:spcBef>
              <a:spcAft>
                <a:spcPts val="600"/>
              </a:spcAft>
              <a:buClr>
                <a:schemeClr val="accent6">
                  <a:lumMod val="50000"/>
                </a:schemeClr>
              </a:buClr>
              <a:buAutoNum type="arabicPeriod"/>
            </a:pPr>
            <a:r>
              <a:rPr lang="en-US" b="1" dirty="0" smtClean="0">
                <a:solidFill>
                  <a:schemeClr val="accent6">
                    <a:lumMod val="50000"/>
                  </a:schemeClr>
                </a:solidFill>
              </a:rPr>
              <a:t>Searching </a:t>
            </a:r>
            <a:r>
              <a:rPr lang="en-US" b="1" dirty="0">
                <a:solidFill>
                  <a:schemeClr val="accent6">
                    <a:lumMod val="50000"/>
                  </a:schemeClr>
                </a:solidFill>
              </a:rPr>
              <a:t>and producing </a:t>
            </a:r>
            <a:r>
              <a:rPr lang="en-US" b="1" dirty="0" smtClean="0">
                <a:solidFill>
                  <a:schemeClr val="accent6">
                    <a:lumMod val="50000"/>
                  </a:schemeClr>
                </a:solidFill>
              </a:rPr>
              <a:t>public </a:t>
            </a:r>
            <a:r>
              <a:rPr lang="en-US" sz="2200" b="1" dirty="0" smtClean="0">
                <a:solidFill>
                  <a:schemeClr val="accent6">
                    <a:lumMod val="50000"/>
                  </a:schemeClr>
                </a:solidFill>
              </a:rPr>
              <a:t>records</a:t>
            </a:r>
            <a:r>
              <a:rPr lang="en-US" sz="2200" b="1" dirty="0">
                <a:solidFill>
                  <a:schemeClr val="accent6">
                    <a:lumMod val="50000"/>
                  </a:schemeClr>
                </a:solidFill>
              </a:rPr>
              <a:t>. </a:t>
            </a:r>
            <a:r>
              <a:rPr lang="en-US" sz="2400" b="1" dirty="0">
                <a:solidFill>
                  <a:schemeClr val="accent6">
                    <a:lumMod val="50000"/>
                  </a:schemeClr>
                </a:solidFill>
              </a:rPr>
              <a:t>–</a:t>
            </a:r>
            <a:r>
              <a:rPr lang="en-US" sz="2200" b="1" dirty="0" smtClean="0">
                <a:solidFill>
                  <a:schemeClr val="accent6">
                    <a:lumMod val="50000"/>
                  </a:schemeClr>
                </a:solidFill>
              </a:rPr>
              <a:t> </a:t>
            </a:r>
            <a:r>
              <a:rPr lang="en-US" sz="2200" b="1" dirty="0">
                <a:solidFill>
                  <a:srgbClr val="002060"/>
                </a:solidFill>
              </a:rPr>
              <a:t>What </a:t>
            </a:r>
            <a:r>
              <a:rPr lang="en-US" sz="2200" b="1" dirty="0" smtClean="0">
                <a:solidFill>
                  <a:srgbClr val="002060"/>
                </a:solidFill>
              </a:rPr>
              <a:t>do I have to do?</a:t>
            </a:r>
            <a:endParaRPr lang="en-US" sz="2200" b="1" dirty="0">
              <a:solidFill>
                <a:srgbClr val="002060"/>
              </a:solidFill>
            </a:endParaRPr>
          </a:p>
          <a:p>
            <a:pPr marL="571500" indent="-457200">
              <a:spcBef>
                <a:spcPts val="0"/>
              </a:spcBef>
              <a:spcAft>
                <a:spcPts val="600"/>
              </a:spcAft>
              <a:buClr>
                <a:schemeClr val="accent6">
                  <a:lumMod val="50000"/>
                </a:schemeClr>
              </a:buClr>
              <a:buAutoNum type="arabicPeriod"/>
            </a:pPr>
            <a:r>
              <a:rPr lang="en-US" b="1" dirty="0" smtClean="0">
                <a:solidFill>
                  <a:schemeClr val="accent6">
                    <a:lumMod val="50000"/>
                  </a:schemeClr>
                </a:solidFill>
              </a:rPr>
              <a:t>Some </a:t>
            </a:r>
            <a:r>
              <a:rPr lang="en-US" b="1" dirty="0">
                <a:solidFill>
                  <a:schemeClr val="accent6">
                    <a:lumMod val="50000"/>
                  </a:schemeClr>
                </a:solidFill>
              </a:rPr>
              <a:t>exemption basics</a:t>
            </a:r>
            <a:r>
              <a:rPr lang="en-US" b="1" dirty="0" smtClean="0">
                <a:solidFill>
                  <a:schemeClr val="accent6">
                    <a:lumMod val="50000"/>
                  </a:schemeClr>
                </a:solidFill>
              </a:rPr>
              <a:t>. </a:t>
            </a:r>
            <a:r>
              <a:rPr lang="en-US" b="1" dirty="0">
                <a:solidFill>
                  <a:schemeClr val="accent6">
                    <a:lumMod val="50000"/>
                  </a:schemeClr>
                </a:solidFill>
              </a:rPr>
              <a:t>–</a:t>
            </a:r>
            <a:r>
              <a:rPr lang="en-US" b="1" dirty="0" smtClean="0">
                <a:solidFill>
                  <a:schemeClr val="accent6">
                    <a:lumMod val="50000"/>
                  </a:schemeClr>
                </a:solidFill>
              </a:rPr>
              <a:t> </a:t>
            </a:r>
            <a:r>
              <a:rPr lang="en-US" b="1" dirty="0" smtClean="0">
                <a:solidFill>
                  <a:srgbClr val="002060"/>
                </a:solidFill>
              </a:rPr>
              <a:t>What </a:t>
            </a:r>
            <a:r>
              <a:rPr lang="en-US" b="1" dirty="0">
                <a:solidFill>
                  <a:srgbClr val="002060"/>
                </a:solidFill>
              </a:rPr>
              <a:t>do I need to know?</a:t>
            </a:r>
          </a:p>
          <a:p>
            <a:pPr marL="571500" indent="-457200">
              <a:spcBef>
                <a:spcPts val="0"/>
              </a:spcBef>
              <a:spcAft>
                <a:spcPts val="600"/>
              </a:spcAft>
              <a:buClr>
                <a:schemeClr val="accent6">
                  <a:lumMod val="50000"/>
                </a:schemeClr>
              </a:buClr>
              <a:buFont typeface="Arial" pitchFamily="34" charset="0"/>
              <a:buAutoNum type="arabicPeriod"/>
            </a:pPr>
            <a:r>
              <a:rPr lang="en-US" b="1" dirty="0" smtClean="0">
                <a:solidFill>
                  <a:schemeClr val="accent6">
                    <a:lumMod val="50000"/>
                  </a:schemeClr>
                </a:solidFill>
              </a:rPr>
              <a:t>Records </a:t>
            </a:r>
            <a:r>
              <a:rPr lang="en-US" b="1" dirty="0">
                <a:solidFill>
                  <a:schemeClr val="accent6">
                    <a:lumMod val="50000"/>
                  </a:schemeClr>
                </a:solidFill>
              </a:rPr>
              <a:t>retention basics</a:t>
            </a:r>
            <a:r>
              <a:rPr lang="en-US" b="1" dirty="0" smtClean="0">
                <a:solidFill>
                  <a:schemeClr val="accent6">
                    <a:lumMod val="50000"/>
                  </a:schemeClr>
                </a:solidFill>
              </a:rPr>
              <a:t>. – </a:t>
            </a:r>
            <a:r>
              <a:rPr lang="en-US" b="1" dirty="0" smtClean="0">
                <a:solidFill>
                  <a:srgbClr val="002060"/>
                </a:solidFill>
              </a:rPr>
              <a:t>How long do I need to keep records?</a:t>
            </a:r>
            <a:endParaRPr lang="en-US" b="1" dirty="0">
              <a:solidFill>
                <a:srgbClr val="002060"/>
              </a:solidFill>
            </a:endParaRPr>
          </a:p>
          <a:p>
            <a:pPr marL="571500" indent="-457200">
              <a:spcBef>
                <a:spcPts val="0"/>
              </a:spcBef>
              <a:spcAft>
                <a:spcPts val="600"/>
              </a:spcAft>
              <a:buClr>
                <a:schemeClr val="accent6">
                  <a:lumMod val="50000"/>
                </a:schemeClr>
              </a:buClr>
              <a:buFont typeface="Arial" pitchFamily="34" charset="0"/>
              <a:buAutoNum type="arabicPeriod"/>
            </a:pPr>
            <a:r>
              <a:rPr lang="en-US" b="1" dirty="0" smtClean="0">
                <a:solidFill>
                  <a:schemeClr val="tx2"/>
                </a:solidFill>
              </a:rPr>
              <a:t>Enforcement </a:t>
            </a:r>
            <a:r>
              <a:rPr lang="en-US" b="1" dirty="0">
                <a:solidFill>
                  <a:schemeClr val="tx2"/>
                </a:solidFill>
              </a:rPr>
              <a:t>and penalties</a:t>
            </a:r>
            <a:r>
              <a:rPr lang="en-US" b="1" dirty="0" smtClean="0">
                <a:solidFill>
                  <a:schemeClr val="tx2"/>
                </a:solidFill>
              </a:rPr>
              <a:t>. </a:t>
            </a:r>
            <a:r>
              <a:rPr lang="en-US" b="1" dirty="0">
                <a:solidFill>
                  <a:schemeClr val="accent6">
                    <a:lumMod val="50000"/>
                  </a:schemeClr>
                </a:solidFill>
              </a:rPr>
              <a:t>– </a:t>
            </a:r>
            <a:r>
              <a:rPr lang="en-US" b="1" dirty="0" smtClean="0">
                <a:solidFill>
                  <a:srgbClr val="002060"/>
                </a:solidFill>
              </a:rPr>
              <a:t>What </a:t>
            </a:r>
            <a:r>
              <a:rPr lang="en-US" b="1" dirty="0">
                <a:solidFill>
                  <a:srgbClr val="002060"/>
                </a:solidFill>
              </a:rPr>
              <a:t>happens when I get it wrong?</a:t>
            </a:r>
          </a:p>
          <a:p>
            <a:pPr marL="571500" indent="-457200">
              <a:spcBef>
                <a:spcPts val="0"/>
              </a:spcBef>
              <a:spcAft>
                <a:spcPts val="600"/>
              </a:spcAft>
              <a:buClr>
                <a:schemeClr val="accent6">
                  <a:lumMod val="50000"/>
                </a:schemeClr>
              </a:buClr>
              <a:buFont typeface="Arial" pitchFamily="34" charset="0"/>
              <a:buAutoNum type="arabicPeriod"/>
            </a:pPr>
            <a:endParaRPr lang="en-US" b="1" dirty="0">
              <a:solidFill>
                <a:schemeClr val="tx2"/>
              </a:solidFill>
            </a:endParaRPr>
          </a:p>
          <a:p>
            <a:pPr marL="114300" indent="0">
              <a:spcBef>
                <a:spcPts val="0"/>
              </a:spcBef>
              <a:spcAft>
                <a:spcPts val="600"/>
              </a:spcAft>
              <a:buClr>
                <a:schemeClr val="accent6">
                  <a:lumMod val="50000"/>
                </a:schemeClr>
              </a:buClr>
              <a:buNone/>
            </a:pPr>
            <a:r>
              <a:rPr lang="en-US" b="1" dirty="0" smtClean="0">
                <a:solidFill>
                  <a:srgbClr val="002060"/>
                </a:solidFill>
              </a:rPr>
              <a:t>	</a:t>
            </a:r>
            <a:endParaRPr lang="en-US" b="1" dirty="0">
              <a:solidFill>
                <a:srgbClr val="002060"/>
              </a:solidFill>
            </a:endParaRPr>
          </a:p>
          <a:p>
            <a:pPr marL="114300" indent="0">
              <a:buClr>
                <a:schemeClr val="accent6">
                  <a:lumMod val="50000"/>
                </a:schemeClr>
              </a:buClr>
              <a:buNone/>
            </a:pPr>
            <a:endParaRPr lang="en-US" sz="2400" b="1" dirty="0">
              <a:solidFill>
                <a:srgbClr val="002060"/>
              </a:solidFill>
            </a:endParaRPr>
          </a:p>
          <a:p>
            <a:pPr marL="571500" indent="-457200">
              <a:buClr>
                <a:schemeClr val="accent6">
                  <a:lumMod val="50000"/>
                </a:schemeClr>
              </a:buClr>
              <a:buFont typeface="Arial" pitchFamily="34" charset="0"/>
              <a:buAutoNum type="arabicPeriod"/>
            </a:pPr>
            <a:endParaRPr lang="en-US" b="1" dirty="0" smtClean="0">
              <a:solidFill>
                <a:schemeClr val="accent6">
                  <a:lumMod val="50000"/>
                </a:schemeClr>
              </a:solidFill>
              <a:latin typeface="Arial" panose="020B0604020202020204" pitchFamily="34" charset="0"/>
              <a:cs typeface="Arial" panose="020B0604020202020204" pitchFamily="34" charset="0"/>
            </a:endParaRPr>
          </a:p>
          <a:p>
            <a:pPr marL="114300" indent="0">
              <a:buNone/>
            </a:pPr>
            <a:endParaRPr lang="en-US" dirty="0" smtClean="0">
              <a:latin typeface="Arial" panose="020B0604020202020204" pitchFamily="34" charset="0"/>
              <a:cs typeface="Arial" panose="020B0604020202020204" pitchFamily="34" charset="0"/>
            </a:endParaRPr>
          </a:p>
          <a:p>
            <a:pPr marL="571500" indent="-457200">
              <a:buFont typeface="Arial" pitchFamily="34" charset="0"/>
              <a:buAutoNum type="arabicPeriod"/>
            </a:pPr>
            <a:endParaRPr lang="en-US" dirty="0" smtClean="0">
              <a:latin typeface="Arial" panose="020B0604020202020204" pitchFamily="34" charset="0"/>
              <a:cs typeface="Arial" panose="020B0604020202020204" pitchFamily="34" charset="0"/>
            </a:endParaRPr>
          </a:p>
          <a:p>
            <a:pPr marL="571500" indent="-457200">
              <a:buFont typeface="Arial" pitchFamily="34" charset="0"/>
              <a:buAutoNum type="arabicPeriod"/>
            </a:pPr>
            <a:endParaRPr lang="en-US" dirty="0"/>
          </a:p>
          <a:p>
            <a:pPr marL="571500" indent="-457200">
              <a:buAutoNum type="arabicPeriod"/>
            </a:pPr>
            <a:endParaRPr lang="en-US" dirty="0" smtClean="0"/>
          </a:p>
          <a:p>
            <a:pPr marL="571500" indent="-457200">
              <a:buAutoNum type="arabicPeriod"/>
            </a:pPr>
            <a:endParaRPr lang="en-US" dirty="0"/>
          </a:p>
        </p:txBody>
      </p:sp>
      <p:sp>
        <p:nvSpPr>
          <p:cNvPr id="4" name="Slide Number Placeholder 3"/>
          <p:cNvSpPr>
            <a:spLocks noGrp="1"/>
          </p:cNvSpPr>
          <p:nvPr>
            <p:ph type="sldNum" sz="quarter" idx="12"/>
          </p:nvPr>
        </p:nvSpPr>
        <p:spPr/>
        <p:txBody>
          <a:bodyPr/>
          <a:lstStyle/>
          <a:p>
            <a:pPr>
              <a:defRPr/>
            </a:pPr>
            <a:fld id="{9B6DA2BE-93A6-4C0E-BC3B-5C91D8DE6623}" type="slidenum">
              <a:rPr lang="en-US" smtClean="0"/>
              <a:pPr>
                <a:defRPr/>
              </a:pPr>
              <a:t>37</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3458" y="152399"/>
            <a:ext cx="1414684" cy="1300162"/>
          </a:xfrm>
          <a:prstGeom prst="rect">
            <a:avLst/>
          </a:prstGeom>
        </p:spPr>
      </p:pic>
    </p:spTree>
    <p:extLst>
      <p:ext uri="{BB962C8B-B14F-4D97-AF65-F5344CB8AC3E}">
        <p14:creationId xmlns:p14="http://schemas.microsoft.com/office/powerpoint/2010/main" val="15331359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84" y="235975"/>
            <a:ext cx="7772400" cy="550614"/>
          </a:xfrm>
        </p:spPr>
        <p:txBody>
          <a:bodyPr/>
          <a:lstStyle/>
          <a:p>
            <a:r>
              <a:rPr lang="en-US" sz="3200" b="1" dirty="0">
                <a:solidFill>
                  <a:schemeClr val="tx1"/>
                </a:solidFill>
              </a:rPr>
              <a:t>Two Records Laws</a:t>
            </a:r>
          </a:p>
        </p:txBody>
      </p:sp>
      <p:sp>
        <p:nvSpPr>
          <p:cNvPr id="3" name="Content Placeholder 2"/>
          <p:cNvSpPr>
            <a:spLocks noGrp="1"/>
          </p:cNvSpPr>
          <p:nvPr>
            <p:ph idx="1"/>
          </p:nvPr>
        </p:nvSpPr>
        <p:spPr>
          <a:xfrm>
            <a:off x="762000" y="883957"/>
            <a:ext cx="8284326" cy="5562600"/>
          </a:xfrm>
        </p:spPr>
        <p:txBody>
          <a:bodyPr>
            <a:normAutofit/>
          </a:bodyPr>
          <a:lstStyle/>
          <a:p>
            <a:pPr lvl="1">
              <a:buClrTx/>
            </a:pPr>
            <a:r>
              <a:rPr lang="en-US" b="1" dirty="0"/>
              <a:t>Records Retention Laws – RCW 40.14</a:t>
            </a:r>
          </a:p>
          <a:p>
            <a:pPr lvl="1">
              <a:buClrTx/>
            </a:pPr>
            <a:r>
              <a:rPr lang="en-US" b="1" dirty="0"/>
              <a:t>Public Records Act – RCW 42.56</a:t>
            </a:r>
          </a:p>
        </p:txBody>
      </p:sp>
      <p:sp>
        <p:nvSpPr>
          <p:cNvPr id="4" name="Slide Number Placeholder 3"/>
          <p:cNvSpPr>
            <a:spLocks noGrp="1"/>
          </p:cNvSpPr>
          <p:nvPr>
            <p:ph type="sldNum" sz="quarter" idx="12"/>
          </p:nvPr>
        </p:nvSpPr>
        <p:spPr/>
        <p:txBody>
          <a:bodyPr/>
          <a:lstStyle/>
          <a:p>
            <a:pPr>
              <a:defRPr/>
            </a:pPr>
            <a:fld id="{9B6DA2BE-93A6-4C0E-BC3B-5C91D8DE6623}" type="slidenum">
              <a:rPr lang="en-US" smtClean="0"/>
              <a:pPr>
                <a:defRPr/>
              </a:pPr>
              <a:t>38</a:t>
            </a:fld>
            <a:endParaRPr lang="en-US" dirty="0"/>
          </a:p>
        </p:txBody>
      </p:sp>
      <p:sp>
        <p:nvSpPr>
          <p:cNvPr id="10" name="TextBox 9"/>
          <p:cNvSpPr txBox="1"/>
          <p:nvPr/>
        </p:nvSpPr>
        <p:spPr>
          <a:xfrm>
            <a:off x="7467600" y="891747"/>
            <a:ext cx="2743200" cy="923330"/>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YOU create “public records” under these laws</a:t>
            </a:r>
            <a:endParaRPr lang="en-US" b="1" dirty="0">
              <a:latin typeface="Arial" panose="020B0604020202020204" pitchFamily="34" charset="0"/>
              <a:cs typeface="Arial" panose="020B0604020202020204" pitchFamily="34" charset="0"/>
            </a:endParaRPr>
          </a:p>
        </p:txBody>
      </p:sp>
      <p:sp>
        <p:nvSpPr>
          <p:cNvPr id="11" name="Chevron 10"/>
          <p:cNvSpPr/>
          <p:nvPr/>
        </p:nvSpPr>
        <p:spPr>
          <a:xfrm>
            <a:off x="6566148" y="990600"/>
            <a:ext cx="484632"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endParaRPr>
          </a:p>
        </p:txBody>
      </p:sp>
      <p:pic>
        <p:nvPicPr>
          <p:cNvPr id="15" name="Content Placeholder 4"/>
          <p:cNvPicPr>
            <a:picLocks noChangeAspect="1"/>
          </p:cNvPicPr>
          <p:nvPr/>
        </p:nvPicPr>
        <p:blipFill>
          <a:blip r:embed="rId2"/>
          <a:stretch>
            <a:fillRect/>
          </a:stretch>
        </p:blipFill>
        <p:spPr>
          <a:xfrm>
            <a:off x="1531891" y="1987111"/>
            <a:ext cx="5204968" cy="4608301"/>
          </a:xfrm>
          <a:prstGeom prst="rect">
            <a:avLst/>
          </a:prstGeom>
        </p:spPr>
      </p:pic>
      <p:sp>
        <p:nvSpPr>
          <p:cNvPr id="16" name="Slide Number Placeholder 3"/>
          <p:cNvSpPr txBox="1">
            <a:spLocks/>
          </p:cNvSpPr>
          <p:nvPr/>
        </p:nvSpPr>
        <p:spPr>
          <a:xfrm>
            <a:off x="9067109" y="7068601"/>
            <a:ext cx="984019" cy="365125"/>
          </a:xfrm>
          <a:prstGeom prst="bracketPair">
            <a:avLst>
              <a:gd name="adj" fmla="val 17949"/>
            </a:avLst>
          </a:prstGeom>
          <a:ln w="19050">
            <a:solidFill>
              <a:srgbClr val="FFFFFF"/>
            </a:solidFill>
          </a:ln>
        </p:spPr>
        <p:txBody>
          <a:bodyPr vert="horz" lIns="0" tIns="0" rIns="0" bIns="0" rtlCol="0" anchor="ctr"/>
          <a:lstStyle>
            <a:defPPr>
              <a:defRPr lang="en-US"/>
            </a:defPPr>
            <a:lvl1pPr algn="ctr" rtl="0" eaLnBrk="0" fontAlgn="base" hangingPunct="0">
              <a:spcBef>
                <a:spcPct val="0"/>
              </a:spcBef>
              <a:spcAft>
                <a:spcPct val="0"/>
              </a:spcAft>
              <a:defRPr sz="1800" kern="1200">
                <a:solidFill>
                  <a:srgbClr val="FFFFFF"/>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9B6DA2BE-93A6-4C0E-BC3B-5C91D8DE6623}" type="slidenum">
              <a:rPr lang="en-US"/>
              <a:pPr>
                <a:defRPr/>
              </a:pPr>
              <a:t>38</a:t>
            </a:fld>
            <a:endParaRPr lang="en-US" dirty="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70240">
            <a:off x="8329055" y="1777992"/>
            <a:ext cx="2439345" cy="1511333"/>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37983">
            <a:off x="7379801" y="3336347"/>
            <a:ext cx="2371725" cy="1581150"/>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610340">
            <a:off x="9124943" y="4709818"/>
            <a:ext cx="1396913" cy="1878282"/>
          </a:xfrm>
          <a:prstGeom prst="rect">
            <a:avLst/>
          </a:prstGeom>
        </p:spPr>
      </p:pic>
    </p:spTree>
    <p:extLst>
      <p:ext uri="{BB962C8B-B14F-4D97-AF65-F5344CB8AC3E}">
        <p14:creationId xmlns:p14="http://schemas.microsoft.com/office/powerpoint/2010/main" val="16776782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6"/>
          <p:cNvSpPr>
            <a:spLocks noGrp="1" noChangeArrowheads="1"/>
          </p:cNvSpPr>
          <p:nvPr>
            <p:ph type="title"/>
          </p:nvPr>
        </p:nvSpPr>
        <p:spPr>
          <a:xfrm>
            <a:off x="609600" y="206322"/>
            <a:ext cx="8278290" cy="1223682"/>
          </a:xfrm>
        </p:spPr>
        <p:txBody>
          <a:bodyPr anchor="ctr">
            <a:normAutofit/>
          </a:bodyPr>
          <a:lstStyle/>
          <a:p>
            <a:pPr eaLnBrk="1" hangingPunct="1"/>
            <a:r>
              <a:rPr lang="en-US" sz="4000" b="1" dirty="0">
                <a:solidFill>
                  <a:schemeClr val="tx1"/>
                </a:solidFill>
              </a:rPr>
              <a:t>Public Records Act</a:t>
            </a:r>
            <a:endParaRPr lang="en-US" sz="3200" b="1" dirty="0">
              <a:solidFill>
                <a:schemeClr val="tx1"/>
              </a:solidFill>
            </a:endParaRPr>
          </a:p>
        </p:txBody>
      </p:sp>
      <p:sp>
        <p:nvSpPr>
          <p:cNvPr id="2" name="Slide Number Placeholder 1"/>
          <p:cNvSpPr>
            <a:spLocks noGrp="1"/>
          </p:cNvSpPr>
          <p:nvPr>
            <p:ph type="sldNum" sz="quarter" idx="12"/>
          </p:nvPr>
        </p:nvSpPr>
        <p:spPr/>
        <p:txBody>
          <a:bodyPr/>
          <a:lstStyle/>
          <a:p>
            <a:pPr>
              <a:defRPr/>
            </a:pPr>
            <a:fld id="{9B6DA2BE-93A6-4C0E-BC3B-5C91D8DE6623}" type="slidenum">
              <a:rPr lang="en-US" smtClean="0"/>
              <a:pPr>
                <a:defRPr/>
              </a:pPr>
              <a:t>39</a:t>
            </a:fld>
            <a:endParaRPr lang="en-US" dirty="0"/>
          </a:p>
        </p:txBody>
      </p:sp>
      <p:sp>
        <p:nvSpPr>
          <p:cNvPr id="7" name="Rectangle 3"/>
          <p:cNvSpPr txBox="1">
            <a:spLocks noChangeArrowheads="1"/>
          </p:cNvSpPr>
          <p:nvPr/>
        </p:nvSpPr>
        <p:spPr>
          <a:xfrm>
            <a:off x="1032722" y="914400"/>
            <a:ext cx="4727844" cy="1828800"/>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9pPr>
          </a:lstStyle>
          <a:p>
            <a:pPr>
              <a:buClr>
                <a:schemeClr val="accent1">
                  <a:lumMod val="50000"/>
                </a:schemeClr>
              </a:buClr>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Passed in 1972 – Initiative 276</a:t>
            </a:r>
          </a:p>
          <a:p>
            <a:pPr>
              <a:buClr>
                <a:schemeClr val="accent1">
                  <a:lumMod val="50000"/>
                </a:schemeClr>
              </a:buClr>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RCW 42.56 </a:t>
            </a:r>
            <a:r>
              <a:rPr lang="en-US" sz="2000" dirty="0">
                <a:solidFill>
                  <a:schemeClr val="tx1"/>
                </a:solidFill>
                <a:latin typeface="Arial" panose="020B0604020202020204" pitchFamily="34" charset="0"/>
                <a:cs typeface="Arial" panose="020B0604020202020204" pitchFamily="34" charset="0"/>
              </a:rPr>
              <a:t>(formerly RCW 42.17)</a:t>
            </a:r>
          </a:p>
        </p:txBody>
      </p:sp>
      <p:pic>
        <p:nvPicPr>
          <p:cNvPr id="8" name="Content Placeholder 4"/>
          <p:cNvPicPr>
            <a:picLocks noGrp="1" noChangeAspect="1"/>
          </p:cNvPicPr>
          <p:nvPr>
            <p:ph idx="4294967295"/>
          </p:nvPr>
        </p:nvPicPr>
        <p:blipFill>
          <a:blip r:embed="rId3"/>
          <a:stretch>
            <a:fillRect/>
          </a:stretch>
        </p:blipFill>
        <p:spPr>
          <a:xfrm>
            <a:off x="776904" y="2648594"/>
            <a:ext cx="5239480" cy="4038600"/>
          </a:xfrm>
          <a:prstGeom prst="rect">
            <a:avLst/>
          </a:prstGeom>
        </p:spPr>
      </p:pic>
      <p:pic>
        <p:nvPicPr>
          <p:cNvPr id="16"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3074" y="3079217"/>
            <a:ext cx="4032930" cy="3306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2412" y="234786"/>
            <a:ext cx="2334807" cy="284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0703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143000" y="1812828"/>
            <a:ext cx="5943600" cy="1844772"/>
          </a:xfrm>
        </p:spPr>
        <p:txBody>
          <a:bodyPr anchor="t">
            <a:normAutofit/>
          </a:bodyPr>
          <a:lstStyle/>
          <a:p>
            <a:pPr algn="ctr"/>
            <a:r>
              <a:rPr lang="en-US" sz="5400" b="1" dirty="0">
                <a:solidFill>
                  <a:srgbClr val="FFFEDE"/>
                </a:solidFill>
              </a:rPr>
              <a:t>Open Public Meetings </a:t>
            </a:r>
            <a:r>
              <a:rPr lang="en-US" sz="5400" b="1" dirty="0" smtClean="0">
                <a:solidFill>
                  <a:srgbClr val="FFFEDE"/>
                </a:solidFill>
              </a:rPr>
              <a:t>Act</a:t>
            </a:r>
            <a:endParaRPr lang="en-US" sz="5400" dirty="0">
              <a:solidFill>
                <a:srgbClr val="FFFEDE"/>
              </a:solidFill>
            </a:endParaRPr>
          </a:p>
        </p:txBody>
      </p:sp>
      <p:sp>
        <p:nvSpPr>
          <p:cNvPr id="4" name="Slide Number Placeholder 3"/>
          <p:cNvSpPr>
            <a:spLocks noGrp="1"/>
          </p:cNvSpPr>
          <p:nvPr>
            <p:ph type="sldNum" sz="quarter" idx="12"/>
          </p:nvPr>
        </p:nvSpPr>
        <p:spPr/>
        <p:txBody>
          <a:bodyPr/>
          <a:lstStyle/>
          <a:p>
            <a:pPr>
              <a:defRPr/>
            </a:pPr>
            <a:fld id="{9B6DA2BE-93A6-4C0E-BC3B-5C91D8DE6623}" type="slidenum">
              <a:rPr lang="en-US" smtClean="0"/>
              <a:pPr>
                <a:defRPr/>
              </a:pPr>
              <a:t>4</a:t>
            </a:fld>
            <a:endParaRPr lang="en-US" dirty="0"/>
          </a:p>
        </p:txBody>
      </p:sp>
      <p:cxnSp>
        <p:nvCxnSpPr>
          <p:cNvPr id="10" name="Straight Connector 9"/>
          <p:cNvCxnSpPr/>
          <p:nvPr/>
        </p:nvCxnSpPr>
        <p:spPr>
          <a:xfrm flipV="1">
            <a:off x="457200" y="4953000"/>
            <a:ext cx="11734800" cy="76200"/>
          </a:xfrm>
          <a:prstGeom prst="line">
            <a:avLst/>
          </a:prstGeom>
          <a:ln w="127000"/>
        </p:spPr>
        <p:style>
          <a:lnRef idx="1">
            <a:schemeClr val="accent1"/>
          </a:lnRef>
          <a:fillRef idx="0">
            <a:schemeClr val="accent1"/>
          </a:fillRef>
          <a:effectRef idx="0">
            <a:schemeClr val="accent1"/>
          </a:effectRef>
          <a:fontRef idx="minor">
            <a:schemeClr val="tx1"/>
          </a:fontRef>
        </p:style>
      </p:cxnSp>
      <p:pic>
        <p:nvPicPr>
          <p:cNvPr id="11" name="Picture 2" descr="C:\Users\nancyk1\AppData\Local\Microsoft\Windows\Temporary Internet Files\Content.IE5\909O1YZG\MC90017435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1379586"/>
            <a:ext cx="3124200" cy="268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4"/>
          <p:cNvSpPr txBox="1">
            <a:spLocks/>
          </p:cNvSpPr>
          <p:nvPr/>
        </p:nvSpPr>
        <p:spPr>
          <a:xfrm>
            <a:off x="3238500" y="228600"/>
            <a:ext cx="5943600" cy="2301972"/>
          </a:xfrm>
          <a:prstGeom prst="rect">
            <a:avLst/>
          </a:prstGeom>
        </p:spPr>
        <p:txBody>
          <a:bodyPr vert="horz" lIns="91440" tIns="45720" rIns="91440" bIns="45720" rtlCol="0" anchor="t">
            <a:normAutofit fontScale="97500"/>
          </a:bodyPr>
          <a:lstStyle>
            <a:lvl1pPr algn="l" defTabSz="914400" rtl="0" eaLnBrk="1" latinLnBrk="0" hangingPunct="1">
              <a:spcBef>
                <a:spcPct val="0"/>
              </a:spcBef>
              <a:buNone/>
              <a:defRPr sz="6600" kern="1200" cap="none" spc="-100" baseline="0">
                <a:ln>
                  <a:noFill/>
                </a:ln>
                <a:solidFill>
                  <a:schemeClr val="tx2"/>
                </a:solidFill>
                <a:effectLst/>
                <a:latin typeface="Arial" panose="020B0604020202020204" pitchFamily="34" charset="0"/>
                <a:ea typeface="+mj-ea"/>
                <a:cs typeface="Arial" panose="020B0604020202020204" pitchFamily="34" charset="0"/>
              </a:defRPr>
            </a:lvl1pPr>
          </a:lstStyle>
          <a:p>
            <a:pPr algn="ctr" fontAlgn="auto">
              <a:spcAft>
                <a:spcPts val="0"/>
              </a:spcAft>
            </a:pPr>
            <a:r>
              <a:rPr lang="en-US" b="1" dirty="0" smtClean="0">
                <a:solidFill>
                  <a:srgbClr val="FFFEDE"/>
                </a:solidFill>
              </a:rPr>
              <a:t>Act I</a:t>
            </a:r>
            <a:endParaRPr lang="en-US" dirty="0">
              <a:solidFill>
                <a:srgbClr val="FFFEDE"/>
              </a:solidFill>
            </a:endParaRPr>
          </a:p>
        </p:txBody>
      </p:sp>
      <p:sp>
        <p:nvSpPr>
          <p:cNvPr id="2" name="Rectangle 1"/>
          <p:cNvSpPr/>
          <p:nvPr/>
        </p:nvSpPr>
        <p:spPr>
          <a:xfrm>
            <a:off x="1749056" y="3951357"/>
            <a:ext cx="4916731" cy="707886"/>
          </a:xfrm>
          <a:prstGeom prst="rect">
            <a:avLst/>
          </a:prstGeom>
        </p:spPr>
        <p:txBody>
          <a:bodyPr wrap="none">
            <a:spAutoFit/>
          </a:bodyPr>
          <a:lstStyle/>
          <a:p>
            <a:r>
              <a:rPr lang="en-US" sz="4000" b="1" dirty="0">
                <a:solidFill>
                  <a:srgbClr val="FFFEDE"/>
                </a:solidFill>
                <a:latin typeface="Arial" panose="020B0604020202020204" pitchFamily="34" charset="0"/>
              </a:rPr>
              <a:t>Chapter 42.30 RCW</a:t>
            </a:r>
            <a:endParaRPr lang="en-US" sz="4000" dirty="0"/>
          </a:p>
        </p:txBody>
      </p:sp>
    </p:spTree>
    <p:extLst>
      <p:ext uri="{BB962C8B-B14F-4D97-AF65-F5344CB8AC3E}">
        <p14:creationId xmlns:p14="http://schemas.microsoft.com/office/powerpoint/2010/main" val="32915750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6372" y="381000"/>
            <a:ext cx="5836920" cy="1056769"/>
          </a:xfrm>
        </p:spPr>
        <p:txBody>
          <a:bodyPr>
            <a:noAutofit/>
          </a:bodyPr>
          <a:lstStyle/>
          <a:p>
            <a:r>
              <a:rPr lang="en-US" sz="3600" b="1" dirty="0">
                <a:solidFill>
                  <a:schemeClr val="accent1">
                    <a:lumMod val="50000"/>
                  </a:schemeClr>
                </a:solidFill>
                <a:cs typeface="Arial" panose="020B0604020202020204" pitchFamily="34" charset="0"/>
              </a:rPr>
              <a:t>Proclamation </a:t>
            </a:r>
            <a:r>
              <a:rPr lang="en-US" sz="3600" b="1" dirty="0" smtClean="0">
                <a:solidFill>
                  <a:schemeClr val="accent1">
                    <a:lumMod val="50000"/>
                  </a:schemeClr>
                </a:solidFill>
                <a:cs typeface="Arial" panose="020B0604020202020204" pitchFamily="34" charset="0"/>
              </a:rPr>
              <a:t>20-28.12</a:t>
            </a:r>
            <a:r>
              <a:rPr lang="en-US" sz="3600" b="1" dirty="0">
                <a:cs typeface="Arial" panose="020B0604020202020204" pitchFamily="34" charset="0"/>
              </a:rPr>
              <a:t/>
            </a:r>
            <a:br>
              <a:rPr lang="en-US" sz="3600" b="1" dirty="0">
                <a:cs typeface="Arial" panose="020B0604020202020204" pitchFamily="34" charset="0"/>
              </a:rPr>
            </a:br>
            <a:r>
              <a:rPr lang="en-US" sz="2400" dirty="0">
                <a:cs typeface="Arial" panose="020B0604020202020204" pitchFamily="34" charset="0"/>
              </a:rPr>
              <a:t>Open Public Meetings Act and </a:t>
            </a:r>
            <a:r>
              <a:rPr lang="en-US" sz="2400" dirty="0" smtClean="0">
                <a:cs typeface="Arial" panose="020B0604020202020204" pitchFamily="34" charset="0"/>
              </a:rPr>
              <a:t/>
            </a:r>
            <a:br>
              <a:rPr lang="en-US" sz="2400" dirty="0" smtClean="0">
                <a:cs typeface="Arial" panose="020B0604020202020204" pitchFamily="34" charset="0"/>
              </a:rPr>
            </a:br>
            <a:r>
              <a:rPr lang="en-US" sz="2400" dirty="0" smtClean="0">
                <a:cs typeface="Arial" panose="020B0604020202020204" pitchFamily="34" charset="0"/>
              </a:rPr>
              <a:t>Public </a:t>
            </a:r>
            <a:r>
              <a:rPr lang="en-US" sz="2400" dirty="0">
                <a:cs typeface="Arial" panose="020B0604020202020204" pitchFamily="34" charset="0"/>
              </a:rPr>
              <a:t>Records Act</a:t>
            </a:r>
            <a:endParaRPr lang="en-US" sz="4800" dirty="0">
              <a:cs typeface="Arial" panose="020B0604020202020204" pitchFamily="34" charset="0"/>
            </a:endParaRPr>
          </a:p>
        </p:txBody>
      </p:sp>
      <p:sp>
        <p:nvSpPr>
          <p:cNvPr id="3" name="Content Placeholder 2"/>
          <p:cNvSpPr>
            <a:spLocks noGrp="1"/>
          </p:cNvSpPr>
          <p:nvPr>
            <p:ph idx="1"/>
          </p:nvPr>
        </p:nvSpPr>
        <p:spPr>
          <a:xfrm>
            <a:off x="443696" y="1981200"/>
            <a:ext cx="10338683" cy="4652673"/>
          </a:xfrm>
        </p:spPr>
        <p:txBody>
          <a:bodyPr>
            <a:noAutofit/>
          </a:bodyPr>
          <a:lstStyle/>
          <a:p>
            <a:pPr>
              <a:spcBef>
                <a:spcPts val="1200"/>
              </a:spcBef>
              <a:buClrTx/>
            </a:pPr>
            <a:r>
              <a:rPr lang="en-US" sz="2000" dirty="0"/>
              <a:t>20-28.8 suspends identified PRA provisions.</a:t>
            </a:r>
          </a:p>
          <a:p>
            <a:pPr>
              <a:spcBef>
                <a:spcPts val="1200"/>
              </a:spcBef>
              <a:buClrTx/>
            </a:pPr>
            <a:r>
              <a:rPr lang="en-US" sz="2000" dirty="0"/>
              <a:t>Focus is on reducing required in-person contact including suspension of:</a:t>
            </a:r>
          </a:p>
          <a:p>
            <a:pPr lvl="1">
              <a:buClrTx/>
            </a:pPr>
            <a:r>
              <a:rPr lang="en-US" dirty="0"/>
              <a:t>In person inspection requirements for up to 30 hours per week.</a:t>
            </a:r>
          </a:p>
          <a:p>
            <a:pPr lvl="1">
              <a:buClrTx/>
            </a:pPr>
            <a:r>
              <a:rPr lang="en-US" dirty="0"/>
              <a:t>Accepting in person requests.</a:t>
            </a:r>
          </a:p>
          <a:p>
            <a:pPr lvl="1">
              <a:buClrTx/>
            </a:pPr>
            <a:r>
              <a:rPr lang="en-US" dirty="0"/>
              <a:t>Requirement that facilities be made available for copying records.</a:t>
            </a:r>
          </a:p>
          <a:p>
            <a:pPr lvl="1">
              <a:buClrTx/>
            </a:pPr>
            <a:r>
              <a:rPr lang="en-US" dirty="0"/>
              <a:t>Five day response for requests other than those received electronically.</a:t>
            </a:r>
          </a:p>
          <a:p>
            <a:pPr>
              <a:spcBef>
                <a:spcPts val="1200"/>
              </a:spcBef>
              <a:buClrTx/>
            </a:pPr>
            <a:r>
              <a:rPr lang="en-US" sz="2000" dirty="0" smtClean="0"/>
              <a:t>Proclamation </a:t>
            </a:r>
            <a:r>
              <a:rPr lang="en-US" sz="2000" dirty="0"/>
              <a:t>20-28 also suspends provisions of the OPMA, RCW 42.30</a:t>
            </a:r>
            <a:r>
              <a:rPr lang="en-US" sz="2000" dirty="0" smtClean="0"/>
              <a:t>.  (</a:t>
            </a:r>
            <a:r>
              <a:rPr lang="en-US" sz="2000" dirty="0"/>
              <a:t>See Part </a:t>
            </a:r>
            <a:r>
              <a:rPr lang="en-US" sz="2000" dirty="0" smtClean="0"/>
              <a:t>I.)</a:t>
            </a:r>
          </a:p>
          <a:p>
            <a:pPr marL="347663" indent="-342900">
              <a:spcBef>
                <a:spcPts val="1200"/>
              </a:spcBef>
              <a:buClrTx/>
            </a:pPr>
            <a:r>
              <a:rPr lang="en-US" sz="2000" dirty="0" smtClean="0"/>
              <a:t>Expired </a:t>
            </a:r>
            <a:r>
              <a:rPr lang="en-US" sz="2000" dirty="0"/>
              <a:t>December 7, 2020 at 11:59 pm</a:t>
            </a:r>
            <a:r>
              <a:rPr lang="en-US" sz="2000" dirty="0" smtClean="0"/>
              <a:t>. (Extended?)</a:t>
            </a:r>
            <a:endParaRPr lang="en-US" sz="2000" dirty="0"/>
          </a:p>
          <a:p>
            <a:pPr marL="347663" indent="0">
              <a:buNone/>
            </a:pPr>
            <a:endParaRPr lang="en-US" sz="2000" dirty="0"/>
          </a:p>
          <a:p>
            <a:endParaRPr lang="en-US" sz="2000" dirty="0"/>
          </a:p>
          <a:p>
            <a:pPr>
              <a:lnSpc>
                <a:spcPct val="100000"/>
              </a:lnSpc>
              <a:spcAft>
                <a:spcPts val="600"/>
              </a:spcAft>
            </a:pPr>
            <a:endParaRPr lang="en-US" sz="2000" dirty="0">
              <a:cs typeface="Arial" panose="020B0604020202020204" pitchFamily="34" charset="0"/>
            </a:endParaRPr>
          </a:p>
          <a:p>
            <a:pPr>
              <a:lnSpc>
                <a:spcPct val="100000"/>
              </a:lnSpc>
              <a:spcAft>
                <a:spcPts val="600"/>
              </a:spcAft>
            </a:pPr>
            <a:endParaRPr lang="en-US" sz="2000" dirty="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9B6DA2BE-93A6-4C0E-BC3B-5C91D8DE6623}" type="slidenum">
              <a:rPr lang="en-US" smtClean="0"/>
              <a:pPr>
                <a:defRPr/>
              </a:pPr>
              <a:t>40</a:t>
            </a:fld>
            <a:endParaRPr lang="en-US" dirty="0"/>
          </a:p>
        </p:txBody>
      </p:sp>
      <p:pic>
        <p:nvPicPr>
          <p:cNvPr id="5" name="Picture 4"/>
          <p:cNvPicPr>
            <a:picLocks noChangeAspect="1"/>
          </p:cNvPicPr>
          <p:nvPr/>
        </p:nvPicPr>
        <p:blipFill>
          <a:blip r:embed="rId3"/>
          <a:stretch>
            <a:fillRect/>
          </a:stretch>
        </p:blipFill>
        <p:spPr>
          <a:xfrm>
            <a:off x="457200" y="228600"/>
            <a:ext cx="4648200" cy="1230847"/>
          </a:xfrm>
          <a:prstGeom prst="rect">
            <a:avLst/>
          </a:prstGeom>
        </p:spPr>
      </p:pic>
    </p:spTree>
    <p:extLst>
      <p:ext uri="{BB962C8B-B14F-4D97-AF65-F5344CB8AC3E}">
        <p14:creationId xmlns:p14="http://schemas.microsoft.com/office/powerpoint/2010/main" val="8052585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6372" y="381000"/>
            <a:ext cx="5836920" cy="1056769"/>
          </a:xfrm>
        </p:spPr>
        <p:txBody>
          <a:bodyPr>
            <a:noAutofit/>
          </a:bodyPr>
          <a:lstStyle/>
          <a:p>
            <a:r>
              <a:rPr lang="en-US" sz="3600" b="1" dirty="0">
                <a:solidFill>
                  <a:schemeClr val="accent1">
                    <a:lumMod val="50000"/>
                  </a:schemeClr>
                </a:solidFill>
                <a:cs typeface="Arial" panose="020B0604020202020204" pitchFamily="34" charset="0"/>
              </a:rPr>
              <a:t>Proclamation </a:t>
            </a:r>
            <a:r>
              <a:rPr lang="en-US" sz="3600" b="1" dirty="0" smtClean="0">
                <a:solidFill>
                  <a:schemeClr val="accent1">
                    <a:lumMod val="50000"/>
                  </a:schemeClr>
                </a:solidFill>
                <a:cs typeface="Arial" panose="020B0604020202020204" pitchFamily="34" charset="0"/>
              </a:rPr>
              <a:t>20-64.3</a:t>
            </a:r>
            <a:r>
              <a:rPr lang="en-US" sz="3600" b="1" dirty="0">
                <a:cs typeface="Arial" panose="020B0604020202020204" pitchFamily="34" charset="0"/>
              </a:rPr>
              <a:t/>
            </a:r>
            <a:br>
              <a:rPr lang="en-US" sz="3600" b="1" dirty="0">
                <a:cs typeface="Arial" panose="020B0604020202020204" pitchFamily="34" charset="0"/>
              </a:rPr>
            </a:br>
            <a:r>
              <a:rPr lang="en-US" sz="2400" dirty="0"/>
              <a:t>Public Records Act – Contact Tracing – Personal Information</a:t>
            </a:r>
            <a:endParaRPr lang="en-US" sz="4800" dirty="0">
              <a:cs typeface="Arial" panose="020B0604020202020204" pitchFamily="34" charset="0"/>
            </a:endParaRPr>
          </a:p>
        </p:txBody>
      </p:sp>
      <p:sp>
        <p:nvSpPr>
          <p:cNvPr id="3" name="Content Placeholder 2"/>
          <p:cNvSpPr>
            <a:spLocks noGrp="1"/>
          </p:cNvSpPr>
          <p:nvPr>
            <p:ph idx="1"/>
          </p:nvPr>
        </p:nvSpPr>
        <p:spPr>
          <a:xfrm>
            <a:off x="443697" y="1981200"/>
            <a:ext cx="9843304" cy="4652673"/>
          </a:xfrm>
        </p:spPr>
        <p:txBody>
          <a:bodyPr>
            <a:noAutofit/>
          </a:bodyPr>
          <a:lstStyle/>
          <a:p>
            <a:pPr>
              <a:spcBef>
                <a:spcPts val="1200"/>
              </a:spcBef>
              <a:buClrTx/>
            </a:pPr>
            <a:r>
              <a:rPr lang="en-US" sz="2000" dirty="0"/>
              <a:t>20-64 suspends public agencies from disclosure of identified records pursuant to PRA requests of the disclosure of records for any discretionary purpose not related to public health.</a:t>
            </a:r>
          </a:p>
          <a:p>
            <a:pPr>
              <a:spcBef>
                <a:spcPts val="1200"/>
              </a:spcBef>
              <a:buClrTx/>
            </a:pPr>
            <a:r>
              <a:rPr lang="en-US" sz="2000" dirty="0"/>
              <a:t>Personal information such as names, birthdate, address, etc., such as information found in customer or employee logs used or intended to be used for contact tracing, case investigation, or other public health purpose related to the COVID-19 emergency.</a:t>
            </a:r>
          </a:p>
          <a:p>
            <a:pPr>
              <a:spcBef>
                <a:spcPts val="1200"/>
              </a:spcBef>
              <a:buClrTx/>
            </a:pPr>
            <a:r>
              <a:rPr lang="en-US" sz="2000" dirty="0"/>
              <a:t>Any information such as names, </a:t>
            </a:r>
            <a:r>
              <a:rPr lang="en-US" sz="2000" dirty="0" smtClean="0"/>
              <a:t>birthdate, </a:t>
            </a:r>
            <a:r>
              <a:rPr lang="en-US" sz="2000" dirty="0"/>
              <a:t>photographs, all telephone numbers, addresses that identifies or could be used to identify individuals that is obtained by public agencies while doing contact tracing, case investigations, or related public health outreach in response to the COVID-19 emergency.</a:t>
            </a:r>
          </a:p>
          <a:p>
            <a:pPr>
              <a:lnSpc>
                <a:spcPct val="105000"/>
              </a:lnSpc>
              <a:spcBef>
                <a:spcPts val="1200"/>
              </a:spcBef>
              <a:buClrTx/>
            </a:pPr>
            <a:r>
              <a:rPr lang="en-US" sz="2000" dirty="0" smtClean="0"/>
              <a:t>Expired December 7, </a:t>
            </a:r>
            <a:r>
              <a:rPr lang="en-US" sz="2000" dirty="0"/>
              <a:t>2020 at 11:59 pm</a:t>
            </a:r>
            <a:r>
              <a:rPr lang="en-US" sz="2000" dirty="0" smtClean="0"/>
              <a:t>. (Extended?)</a:t>
            </a:r>
            <a:endParaRPr lang="en-US" sz="2000" dirty="0"/>
          </a:p>
          <a:p>
            <a:pPr>
              <a:lnSpc>
                <a:spcPct val="100000"/>
              </a:lnSpc>
              <a:spcAft>
                <a:spcPts val="600"/>
              </a:spcAft>
            </a:pPr>
            <a:endParaRPr lang="en-US" sz="2000" dirty="0">
              <a:cs typeface="Arial" panose="020B0604020202020204" pitchFamily="34" charset="0"/>
            </a:endParaRPr>
          </a:p>
          <a:p>
            <a:pPr>
              <a:lnSpc>
                <a:spcPct val="100000"/>
              </a:lnSpc>
              <a:spcAft>
                <a:spcPts val="600"/>
              </a:spcAft>
            </a:pPr>
            <a:endParaRPr lang="en-US" sz="2000" dirty="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9B6DA2BE-93A6-4C0E-BC3B-5C91D8DE6623}" type="slidenum">
              <a:rPr lang="en-US" smtClean="0"/>
              <a:pPr>
                <a:defRPr/>
              </a:pPr>
              <a:t>41</a:t>
            </a:fld>
            <a:endParaRPr lang="en-US" dirty="0"/>
          </a:p>
        </p:txBody>
      </p:sp>
      <p:pic>
        <p:nvPicPr>
          <p:cNvPr id="5" name="Picture 4"/>
          <p:cNvPicPr>
            <a:picLocks noChangeAspect="1"/>
          </p:cNvPicPr>
          <p:nvPr/>
        </p:nvPicPr>
        <p:blipFill>
          <a:blip r:embed="rId3"/>
          <a:stretch>
            <a:fillRect/>
          </a:stretch>
        </p:blipFill>
        <p:spPr>
          <a:xfrm>
            <a:off x="457200" y="228600"/>
            <a:ext cx="4648200" cy="1230847"/>
          </a:xfrm>
          <a:prstGeom prst="rect">
            <a:avLst/>
          </a:prstGeom>
        </p:spPr>
      </p:pic>
    </p:spTree>
    <p:extLst>
      <p:ext uri="{BB962C8B-B14F-4D97-AF65-F5344CB8AC3E}">
        <p14:creationId xmlns:p14="http://schemas.microsoft.com/office/powerpoint/2010/main" val="36645270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985760" cy="703996"/>
          </a:xfrm>
        </p:spPr>
        <p:txBody>
          <a:bodyPr>
            <a:normAutofit/>
          </a:bodyPr>
          <a:lstStyle/>
          <a:p>
            <a:r>
              <a:rPr lang="en-US" sz="3200" b="1" dirty="0">
                <a:solidFill>
                  <a:schemeClr val="tx1"/>
                </a:solidFill>
              </a:rPr>
              <a:t>Why You Should Care</a:t>
            </a:r>
          </a:p>
        </p:txBody>
      </p:sp>
      <p:sp>
        <p:nvSpPr>
          <p:cNvPr id="3" name="Content Placeholder 2"/>
          <p:cNvSpPr>
            <a:spLocks noGrp="1"/>
          </p:cNvSpPr>
          <p:nvPr>
            <p:ph idx="1"/>
          </p:nvPr>
        </p:nvSpPr>
        <p:spPr>
          <a:xfrm>
            <a:off x="381000" y="3191427"/>
            <a:ext cx="7985760" cy="1907692"/>
          </a:xfrm>
        </p:spPr>
        <p:txBody>
          <a:bodyPr/>
          <a:lstStyle/>
          <a:p>
            <a:pPr marL="114300" indent="0">
              <a:buNone/>
            </a:pPr>
            <a:r>
              <a:rPr lang="en-US" dirty="0" smtClean="0">
                <a:latin typeface="Arial" panose="020B0604020202020204" pitchFamily="34" charset="0"/>
                <a:cs typeface="Arial" panose="020B0604020202020204" pitchFamily="34" charset="0"/>
              </a:rPr>
              <a:t>Examples of some </a:t>
            </a:r>
            <a:r>
              <a:rPr lang="en-US" b="1" dirty="0" smtClean="0">
                <a:latin typeface="Arial" panose="020B0604020202020204" pitchFamily="34" charset="0"/>
                <a:cs typeface="Arial" panose="020B0604020202020204" pitchFamily="34" charset="0"/>
              </a:rPr>
              <a:t>PRA penalties/judgments </a:t>
            </a:r>
            <a:r>
              <a:rPr lang="en-US" dirty="0" smtClean="0">
                <a:latin typeface="Arial" panose="020B0604020202020204" pitchFamily="34" charset="0"/>
                <a:cs typeface="Arial" panose="020B0604020202020204" pitchFamily="34" charset="0"/>
              </a:rPr>
              <a:t>for noncompliance:</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9B6DA2BE-93A6-4C0E-BC3B-5C91D8DE6623}" type="slidenum">
              <a:rPr lang="en-US" smtClean="0"/>
              <a:pPr>
                <a:defRPr/>
              </a:pPr>
              <a:t>42</a:t>
            </a:fld>
            <a:endParaRPr lang="en-US" dirty="0"/>
          </a:p>
        </p:txBody>
      </p:sp>
      <p:sp>
        <p:nvSpPr>
          <p:cNvPr id="7" name="Rectangle 6"/>
          <p:cNvSpPr/>
          <p:nvPr/>
        </p:nvSpPr>
        <p:spPr>
          <a:xfrm>
            <a:off x="990600" y="3962400"/>
            <a:ext cx="6248400" cy="3046988"/>
          </a:xfrm>
          <a:prstGeom prst="rect">
            <a:avLst/>
          </a:prstGeom>
        </p:spPr>
        <p:txBody>
          <a:bodyPr wrap="square">
            <a:spAutoFit/>
          </a:bodyPr>
          <a:lstStyle/>
          <a:p>
            <a:pPr lvl="1"/>
            <a:r>
              <a:rPr lang="en-US" sz="1600" b="1" dirty="0">
                <a:latin typeface="Arial" panose="020B0604020202020204" pitchFamily="34" charset="0"/>
                <a:cs typeface="Arial" panose="020B0604020202020204" pitchFamily="34" charset="0"/>
              </a:rPr>
              <a:t>$1.77 M   </a:t>
            </a:r>
            <a:r>
              <a:rPr lang="en-US" sz="1600" dirty="0">
                <a:latin typeface="Arial" panose="020B0604020202020204" pitchFamily="34" charset="0"/>
                <a:cs typeface="Arial" panose="020B0604020202020204" pitchFamily="34" charset="0"/>
              </a:rPr>
              <a:t>– City of Tacoma </a:t>
            </a:r>
            <a:r>
              <a:rPr lang="en-US" sz="1600" dirty="0">
                <a:solidFill>
                  <a:srgbClr val="FF0000"/>
                </a:solidFill>
                <a:latin typeface="Arial" panose="020B0604020202020204" pitchFamily="34" charset="0"/>
                <a:cs typeface="Arial" panose="020B0604020202020204" pitchFamily="34" charset="0"/>
              </a:rPr>
              <a:t>	</a:t>
            </a:r>
          </a:p>
          <a:p>
            <a:pPr lvl="1"/>
            <a:r>
              <a:rPr lang="en-US" sz="1600" dirty="0">
                <a:latin typeface="Arial" panose="020B0604020202020204" pitchFamily="34" charset="0"/>
                <a:cs typeface="Arial" panose="020B0604020202020204" pitchFamily="34" charset="0"/>
              </a:rPr>
              <a:t>$600,000 – Snohomish County</a:t>
            </a:r>
          </a:p>
          <a:p>
            <a:pPr lvl="1"/>
            <a:r>
              <a:rPr lang="en-US" sz="1600" dirty="0">
                <a:latin typeface="Arial" panose="020B0604020202020204" pitchFamily="34" charset="0"/>
                <a:cs typeface="Arial" panose="020B0604020202020204" pitchFamily="34" charset="0"/>
              </a:rPr>
              <a:t>$575,000 – Snohomish County</a:t>
            </a:r>
          </a:p>
          <a:p>
            <a:pPr lvl="1"/>
            <a:r>
              <a:rPr lang="en-US" sz="1600" dirty="0">
                <a:latin typeface="Arial" panose="020B0604020202020204" pitchFamily="34" charset="0"/>
                <a:cs typeface="Arial" panose="020B0604020202020204" pitchFamily="34" charset="0"/>
              </a:rPr>
              <a:t>$550,000 – Clallam County</a:t>
            </a:r>
          </a:p>
          <a:p>
            <a:pPr lvl="1"/>
            <a:r>
              <a:rPr lang="en-US" sz="1600" dirty="0">
                <a:latin typeface="Arial" panose="020B0604020202020204" pitchFamily="34" charset="0"/>
                <a:cs typeface="Arial" panose="020B0604020202020204" pitchFamily="34" charset="0"/>
              </a:rPr>
              <a:t>$502,827 – L &amp; I </a:t>
            </a:r>
            <a:r>
              <a:rPr lang="en-US" sz="1600" i="1" dirty="0">
                <a:latin typeface="Arial" panose="020B0604020202020204" pitchFamily="34" charset="0"/>
                <a:cs typeface="Arial" panose="020B0604020202020204" pitchFamily="34" charset="0"/>
              </a:rPr>
              <a:t>(upheld by State Supreme Court)</a:t>
            </a:r>
          </a:p>
          <a:p>
            <a:pPr lvl="1"/>
            <a:r>
              <a:rPr lang="en-US" sz="1600" dirty="0">
                <a:latin typeface="Arial" panose="020B0604020202020204" pitchFamily="34" charset="0"/>
                <a:cs typeface="Arial" panose="020B0604020202020204" pitchFamily="34" charset="0"/>
              </a:rPr>
              <a:t>$371,340 – King County</a:t>
            </a:r>
          </a:p>
          <a:p>
            <a:pPr lvl="1"/>
            <a:r>
              <a:rPr lang="en-US" sz="1600" dirty="0">
                <a:latin typeface="Arial" panose="020B0604020202020204" pitchFamily="34" charset="0"/>
                <a:cs typeface="Arial" panose="020B0604020202020204" pitchFamily="34" charset="0"/>
              </a:rPr>
              <a:t>$192,000 – </a:t>
            </a:r>
            <a:r>
              <a:rPr lang="en-US" sz="1600" dirty="0" err="1">
                <a:latin typeface="Arial" panose="020B0604020202020204" pitchFamily="34" charset="0"/>
                <a:cs typeface="Arial" panose="020B0604020202020204" pitchFamily="34" charset="0"/>
              </a:rPr>
              <a:t>LCB</a:t>
            </a:r>
            <a:r>
              <a:rPr lang="en-US" sz="1600" dirty="0">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(included other open government claims)</a:t>
            </a:r>
          </a:p>
          <a:p>
            <a:pPr lvl="1"/>
            <a:r>
              <a:rPr lang="en-US" sz="1600" b="1" dirty="0">
                <a:latin typeface="Arial" panose="020B0604020202020204" pitchFamily="34" charset="0"/>
                <a:cs typeface="Arial" panose="020B0604020202020204" pitchFamily="34" charset="0"/>
              </a:rPr>
              <a:t>$175,000 </a:t>
            </a:r>
            <a:r>
              <a:rPr lang="en-US" sz="1600" dirty="0">
                <a:latin typeface="Arial" panose="020B0604020202020204" pitchFamily="34" charset="0"/>
                <a:cs typeface="Arial" panose="020B0604020202020204" pitchFamily="34" charset="0"/>
              </a:rPr>
              <a:t>– Mesa </a:t>
            </a:r>
            <a:r>
              <a:rPr lang="en-US" sz="1600" i="1" dirty="0">
                <a:latin typeface="Arial" panose="020B0604020202020204" pitchFamily="34" charset="0"/>
                <a:cs typeface="Arial" panose="020B0604020202020204" pitchFamily="34" charset="0"/>
              </a:rPr>
              <a:t>(reduced from $353,000)</a:t>
            </a:r>
          </a:p>
          <a:p>
            <a:pPr lvl="1"/>
            <a:r>
              <a:rPr lang="en-US" sz="1600" dirty="0">
                <a:latin typeface="Arial" panose="020B0604020202020204" pitchFamily="34" charset="0"/>
                <a:cs typeface="Arial" panose="020B0604020202020204" pitchFamily="34" charset="0"/>
              </a:rPr>
              <a:t>$150,000 – Jefferson County</a:t>
            </a:r>
          </a:p>
          <a:p>
            <a:pPr lvl="1"/>
            <a:r>
              <a:rPr lang="en-US" sz="1600" dirty="0">
                <a:latin typeface="Arial" panose="020B0604020202020204" pitchFamily="34" charset="0"/>
                <a:cs typeface="Arial" panose="020B0604020202020204" pitchFamily="34" charset="0"/>
              </a:rPr>
              <a:t>$85,000   – San Juan </a:t>
            </a:r>
            <a:r>
              <a:rPr lang="en-US" sz="1600" dirty="0" smtClean="0">
                <a:latin typeface="Arial" panose="020B0604020202020204" pitchFamily="34" charset="0"/>
                <a:cs typeface="Arial" panose="020B0604020202020204" pitchFamily="34" charset="0"/>
              </a:rPr>
              <a:t>County</a:t>
            </a:r>
          </a:p>
          <a:p>
            <a:pPr lvl="1"/>
            <a:r>
              <a:rPr lang="en-US" sz="1600" dirty="0" smtClean="0">
                <a:latin typeface="Arial" panose="020B0604020202020204" pitchFamily="34" charset="0"/>
                <a:cs typeface="Arial" panose="020B0604020202020204" pitchFamily="34" charset="0"/>
              </a:rPr>
              <a:t>$15,000   </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Kittitas </a:t>
            </a:r>
            <a:r>
              <a:rPr lang="en-US" sz="1600" dirty="0">
                <a:latin typeface="Arial" panose="020B0604020202020204" pitchFamily="34" charset="0"/>
                <a:cs typeface="Arial" panose="020B0604020202020204" pitchFamily="34" charset="0"/>
              </a:rPr>
              <a:t>County</a:t>
            </a:r>
            <a:r>
              <a:rPr lang="en-US" sz="1600" i="1" dirty="0">
                <a:latin typeface="Arial" panose="020B0604020202020204" pitchFamily="34" charset="0"/>
                <a:cs typeface="Arial" panose="020B0604020202020204" pitchFamily="34" charset="0"/>
              </a:rPr>
              <a:t> </a:t>
            </a:r>
            <a:r>
              <a:rPr lang="en-US" sz="1600" i="1" dirty="0" smtClean="0">
                <a:latin typeface="Arial" panose="020B0604020202020204" pitchFamily="34" charset="0"/>
                <a:cs typeface="Arial" panose="020B0604020202020204" pitchFamily="34" charset="0"/>
              </a:rPr>
              <a:t>(attorney fees $45,000)</a:t>
            </a:r>
            <a:endParaRPr lang="en-US" sz="1600" i="1" dirty="0">
              <a:latin typeface="Arial" panose="020B0604020202020204" pitchFamily="34" charset="0"/>
              <a:cs typeface="Arial" panose="020B0604020202020204" pitchFamily="34" charset="0"/>
            </a:endParaRPr>
          </a:p>
          <a:p>
            <a:pPr lvl="1"/>
            <a:endParaRPr lang="en-US" sz="1100" i="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307485"/>
            <a:ext cx="5798820" cy="2728857"/>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3958542"/>
            <a:ext cx="3173407" cy="2538726"/>
          </a:xfrm>
          <a:prstGeom prst="rect">
            <a:avLst/>
          </a:prstGeom>
        </p:spPr>
      </p:pic>
    </p:spTree>
    <p:extLst>
      <p:ext uri="{BB962C8B-B14F-4D97-AF65-F5344CB8AC3E}">
        <p14:creationId xmlns:p14="http://schemas.microsoft.com/office/powerpoint/2010/main" val="15022006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5000" y="234378"/>
            <a:ext cx="7924800" cy="5232202"/>
          </a:xfrm>
          <a:prstGeom prst="rect">
            <a:avLst/>
          </a:prstGeom>
        </p:spPr>
        <p:txBody>
          <a:bodyPr wrap="square">
            <a:spAutoFit/>
          </a:bodyPr>
          <a:lstStyle/>
          <a:p>
            <a:pPr fontAlgn="auto">
              <a:lnSpc>
                <a:spcPct val="120000"/>
              </a:lnSpc>
              <a:spcBef>
                <a:spcPts val="0"/>
              </a:spcBef>
              <a:spcAft>
                <a:spcPts val="0"/>
              </a:spcAft>
              <a:defRPr/>
            </a:pPr>
            <a:r>
              <a:rPr lang="en-US" sz="3200" b="1" dirty="0">
                <a:latin typeface="Arial" panose="020B0604020202020204" pitchFamily="34" charset="0"/>
                <a:cs typeface="Arial" panose="020B0604020202020204" pitchFamily="34" charset="0"/>
              </a:rPr>
              <a:t>PRA </a:t>
            </a:r>
            <a:r>
              <a:rPr lang="en-US" sz="3200" b="1" u="sng" dirty="0">
                <a:latin typeface="Arial" panose="020B0604020202020204" pitchFamily="34" charset="0"/>
                <a:cs typeface="Arial" panose="020B0604020202020204" pitchFamily="34" charset="0"/>
              </a:rPr>
              <a:t>Applies</a:t>
            </a:r>
            <a:r>
              <a:rPr lang="en-US" sz="3200" b="1" dirty="0">
                <a:latin typeface="Arial" panose="020B0604020202020204" pitchFamily="34" charset="0"/>
                <a:cs typeface="Arial" panose="020B0604020202020204" pitchFamily="34" charset="0"/>
              </a:rPr>
              <a:t> to Records of:</a:t>
            </a:r>
          </a:p>
          <a:p>
            <a:pPr fontAlgn="auto">
              <a:lnSpc>
                <a:spcPct val="120000"/>
              </a:lnSpc>
              <a:spcBef>
                <a:spcPts val="0"/>
              </a:spcBef>
              <a:spcAft>
                <a:spcPts val="0"/>
              </a:spcAft>
              <a:defRPr/>
            </a:pPr>
            <a:endParaRPr lang="en-US" sz="1600" b="1" dirty="0">
              <a:latin typeface="Arial" panose="020B0604020202020204" pitchFamily="34" charset="0"/>
              <a:cs typeface="Arial" panose="020B0604020202020204" pitchFamily="34" charset="0"/>
            </a:endParaRPr>
          </a:p>
          <a:p>
            <a:pPr marL="285750" indent="-285750" fontAlgn="auto">
              <a:lnSpc>
                <a:spcPct val="120000"/>
              </a:lnSpc>
              <a:spcBef>
                <a:spcPts val="0"/>
              </a:spcBef>
              <a:spcAft>
                <a:spcPts val="0"/>
              </a:spcAft>
              <a:buFont typeface="Arial" panose="020B0604020202020204" pitchFamily="34" charset="0"/>
              <a:buChar char="•"/>
              <a:defRPr/>
            </a:pPr>
            <a:r>
              <a:rPr lang="en-US" sz="2200" dirty="0">
                <a:latin typeface="Arial" pitchFamily="34" charset="0"/>
                <a:cs typeface="Arial" pitchFamily="34" charset="0"/>
              </a:rPr>
              <a:t>State government agencies*</a:t>
            </a:r>
          </a:p>
          <a:p>
            <a:pPr marL="285750" indent="-285750" fontAlgn="auto">
              <a:lnSpc>
                <a:spcPct val="120000"/>
              </a:lnSpc>
              <a:spcBef>
                <a:spcPts val="0"/>
              </a:spcBef>
              <a:spcAft>
                <a:spcPts val="0"/>
              </a:spcAft>
              <a:buFont typeface="Arial" panose="020B0604020202020204" pitchFamily="34" charset="0"/>
              <a:buChar char="•"/>
              <a:defRPr/>
            </a:pPr>
            <a:r>
              <a:rPr lang="en-US" sz="2200" dirty="0">
                <a:latin typeface="Arial" pitchFamily="34" charset="0"/>
                <a:cs typeface="Arial" pitchFamily="34" charset="0"/>
              </a:rPr>
              <a:t>Local government agencies*</a:t>
            </a:r>
          </a:p>
          <a:p>
            <a:pPr marL="285750" indent="-285750" fontAlgn="auto">
              <a:lnSpc>
                <a:spcPct val="120000"/>
              </a:lnSpc>
              <a:spcBef>
                <a:spcPts val="0"/>
              </a:spcBef>
              <a:spcAft>
                <a:spcPts val="0"/>
              </a:spcAft>
              <a:buFont typeface="Arial" panose="020B0604020202020204" pitchFamily="34" charset="0"/>
              <a:buChar char="•"/>
              <a:defRPr/>
            </a:pPr>
            <a:r>
              <a:rPr lang="en-US" sz="2200" dirty="0">
                <a:latin typeface="Arial" pitchFamily="34" charset="0"/>
                <a:cs typeface="Arial" pitchFamily="34" charset="0"/>
              </a:rPr>
              <a:t>Individual members of the Legislature</a:t>
            </a:r>
          </a:p>
          <a:p>
            <a:pPr fontAlgn="auto">
              <a:lnSpc>
                <a:spcPct val="120000"/>
              </a:lnSpc>
              <a:spcBef>
                <a:spcPts val="0"/>
              </a:spcBef>
              <a:spcAft>
                <a:spcPts val="0"/>
              </a:spcAft>
              <a:tabLst>
                <a:tab pos="285750" algn="l"/>
              </a:tabLst>
              <a:defRPr/>
            </a:pPr>
            <a:r>
              <a:rPr lang="en-US" sz="1600" i="1" dirty="0" smtClean="0">
                <a:solidFill>
                  <a:schemeClr val="tx2"/>
                </a:solidFill>
                <a:latin typeface="Arial" pitchFamily="34" charset="0"/>
                <a:cs typeface="Arial" pitchFamily="34" charset="0"/>
              </a:rPr>
              <a:t>	* </a:t>
            </a:r>
            <a:r>
              <a:rPr lang="en-US" sz="1400" i="1" dirty="0">
                <a:latin typeface="Arial" pitchFamily="34" charset="0"/>
                <a:cs typeface="Arial" pitchFamily="34" charset="0"/>
              </a:rPr>
              <a:t>And to agencies that are the functional equivalent of public agencies.</a:t>
            </a:r>
          </a:p>
          <a:p>
            <a:pPr fontAlgn="auto">
              <a:lnSpc>
                <a:spcPct val="120000"/>
              </a:lnSpc>
              <a:spcBef>
                <a:spcPts val="0"/>
              </a:spcBef>
              <a:spcAft>
                <a:spcPts val="0"/>
              </a:spcAft>
              <a:defRPr/>
            </a:pPr>
            <a:endParaRPr lang="en-US" sz="1600" i="1" dirty="0">
              <a:solidFill>
                <a:schemeClr val="tx2"/>
              </a:solidFill>
              <a:latin typeface="Arial" pitchFamily="34" charset="0"/>
              <a:cs typeface="Arial" pitchFamily="34" charset="0"/>
            </a:endParaRPr>
          </a:p>
          <a:p>
            <a:pPr fontAlgn="auto">
              <a:lnSpc>
                <a:spcPct val="120000"/>
              </a:lnSpc>
              <a:spcBef>
                <a:spcPts val="0"/>
              </a:spcBef>
              <a:spcAft>
                <a:spcPts val="0"/>
              </a:spcAft>
              <a:defRPr/>
            </a:pPr>
            <a:endParaRPr lang="en-US" sz="1600" i="1" dirty="0">
              <a:solidFill>
                <a:srgbClr val="FF0000"/>
              </a:solidFill>
              <a:latin typeface="Arial" pitchFamily="34" charset="0"/>
              <a:cs typeface="Arial" pitchFamily="34" charset="0"/>
            </a:endParaRPr>
          </a:p>
          <a:p>
            <a:pPr fontAlgn="auto">
              <a:lnSpc>
                <a:spcPct val="120000"/>
              </a:lnSpc>
              <a:spcBef>
                <a:spcPts val="0"/>
              </a:spcBef>
              <a:spcAft>
                <a:spcPts val="0"/>
              </a:spcAft>
              <a:defRPr/>
            </a:pPr>
            <a:r>
              <a:rPr lang="en-US" sz="1600" i="1" dirty="0">
                <a:latin typeface="Arial" pitchFamily="34" charset="0"/>
                <a:cs typeface="Arial" pitchFamily="34" charset="0"/>
              </a:rPr>
              <a:t> </a:t>
            </a:r>
            <a:r>
              <a:rPr lang="en-US" sz="3200" b="1" dirty="0">
                <a:latin typeface="Arial" panose="020B0604020202020204" pitchFamily="34" charset="0"/>
                <a:cs typeface="Arial" panose="020B0604020202020204" pitchFamily="34" charset="0"/>
              </a:rPr>
              <a:t>PRA Does </a:t>
            </a:r>
            <a:r>
              <a:rPr lang="en-US" sz="3200" b="1" u="sng" dirty="0">
                <a:latin typeface="Arial" panose="020B0604020202020204" pitchFamily="34" charset="0"/>
                <a:cs typeface="Arial" panose="020B0604020202020204" pitchFamily="34" charset="0"/>
              </a:rPr>
              <a:t>Not</a:t>
            </a:r>
            <a:r>
              <a:rPr lang="en-US" sz="3200" b="1" dirty="0">
                <a:latin typeface="Arial" panose="020B0604020202020204" pitchFamily="34" charset="0"/>
                <a:cs typeface="Arial" panose="020B0604020202020204" pitchFamily="34" charset="0"/>
              </a:rPr>
              <a:t> Apply to:</a:t>
            </a:r>
          </a:p>
          <a:p>
            <a:pPr marL="342900" indent="-342900" fontAlgn="auto">
              <a:lnSpc>
                <a:spcPct val="120000"/>
              </a:lnSpc>
              <a:spcBef>
                <a:spcPts val="0"/>
              </a:spcBef>
              <a:spcAft>
                <a:spcPts val="0"/>
              </a:spcAft>
              <a:buFont typeface="Arial" panose="020B0604020202020204" pitchFamily="34" charset="0"/>
              <a:buChar char="•"/>
              <a:defRPr/>
            </a:pPr>
            <a:r>
              <a:rPr lang="en-US" sz="2200" dirty="0">
                <a:latin typeface="Arial" panose="020B0604020202020204" pitchFamily="34" charset="0"/>
                <a:cs typeface="Arial" panose="020B0604020202020204" pitchFamily="34" charset="0"/>
              </a:rPr>
              <a:t>Court records (court files)</a:t>
            </a:r>
          </a:p>
          <a:p>
            <a:pPr marL="342900" indent="-342900" fontAlgn="auto">
              <a:lnSpc>
                <a:spcPct val="120000"/>
              </a:lnSpc>
              <a:spcBef>
                <a:spcPts val="0"/>
              </a:spcBef>
              <a:spcAft>
                <a:spcPts val="0"/>
              </a:spcAft>
              <a:buFont typeface="Arial" panose="020B0604020202020204" pitchFamily="34" charset="0"/>
              <a:buChar char="•"/>
              <a:defRPr/>
            </a:pPr>
            <a:r>
              <a:rPr lang="en-US" sz="2200" dirty="0">
                <a:latin typeface="Arial" panose="020B0604020202020204" pitchFamily="34" charset="0"/>
                <a:cs typeface="Arial" panose="020B0604020202020204" pitchFamily="34" charset="0"/>
              </a:rPr>
              <a:t>Records of certain volunteers</a:t>
            </a:r>
          </a:p>
          <a:p>
            <a:pPr marL="342900" indent="-342900" fontAlgn="auto">
              <a:lnSpc>
                <a:spcPct val="120000"/>
              </a:lnSpc>
              <a:spcBef>
                <a:spcPts val="0"/>
              </a:spcBef>
              <a:spcAft>
                <a:spcPts val="0"/>
              </a:spcAft>
              <a:buFont typeface="Arial" panose="020B0604020202020204" pitchFamily="34" charset="0"/>
              <a:buChar char="•"/>
              <a:defRPr/>
            </a:pPr>
            <a:r>
              <a:rPr lang="en-US" sz="2200" dirty="0">
                <a:latin typeface="Arial" panose="020B0604020202020204" pitchFamily="34" charset="0"/>
                <a:cs typeface="Arial" panose="020B0604020202020204" pitchFamily="34" charset="0"/>
              </a:rPr>
              <a:t>Private organizations or </a:t>
            </a:r>
            <a:r>
              <a:rPr lang="en-US" sz="2200" dirty="0" smtClean="0">
                <a:latin typeface="Arial" panose="020B0604020202020204" pitchFamily="34" charset="0"/>
                <a:cs typeface="Arial" panose="020B0604020202020204" pitchFamily="34" charset="0"/>
              </a:rPr>
              <a:t>persons</a:t>
            </a:r>
            <a:r>
              <a:rPr lang="en-US" sz="2200" baseline="30000" dirty="0">
                <a:latin typeface="Arial" pitchFamily="34" charset="0"/>
                <a:cs typeface="Arial" pitchFamily="34" charset="0"/>
              </a:rPr>
              <a:t>§</a:t>
            </a:r>
            <a:r>
              <a:rPr lang="en-US" sz="2200" dirty="0" smtClean="0">
                <a:latin typeface="Arial" panose="020B0604020202020204" pitchFamily="34" charset="0"/>
                <a:cs typeface="Arial" panose="020B0604020202020204" pitchFamily="34" charset="0"/>
              </a:rPr>
              <a:t> </a:t>
            </a:r>
            <a:r>
              <a:rPr lang="en-US" sz="2200" i="1" dirty="0">
                <a:latin typeface="Arial" panose="020B0604020202020204" pitchFamily="34" charset="0"/>
                <a:cs typeface="Arial" panose="020B0604020202020204" pitchFamily="34" charset="0"/>
              </a:rPr>
              <a:t>(see upcoming slide)</a:t>
            </a:r>
          </a:p>
          <a:p>
            <a:pPr fontAlgn="auto">
              <a:spcBef>
                <a:spcPts val="0"/>
              </a:spcBef>
              <a:spcAft>
                <a:spcPts val="0"/>
              </a:spcAft>
              <a:defRPr/>
            </a:pPr>
            <a:r>
              <a:rPr lang="en-US" sz="1400" dirty="0">
                <a:latin typeface="Arial" panose="020B0604020202020204" pitchFamily="34" charset="0"/>
                <a:cs typeface="Arial" panose="020B0604020202020204" pitchFamily="34" charset="0"/>
              </a:rPr>
              <a:t>    </a:t>
            </a:r>
            <a:r>
              <a:rPr lang="en-US" sz="1600" baseline="30000" dirty="0">
                <a:latin typeface="Arial" panose="020B0604020202020204" pitchFamily="34" charset="0"/>
                <a:cs typeface="Arial" panose="020B0604020202020204" pitchFamily="34" charset="0"/>
              </a:rPr>
              <a:t>§</a:t>
            </a:r>
            <a:r>
              <a:rPr lang="en-US" sz="1400" i="1" dirty="0" smtClean="0">
                <a:latin typeface="Arial" panose="020B0604020202020204" pitchFamily="34" charset="0"/>
                <a:cs typeface="Arial" panose="020B0604020202020204" pitchFamily="34" charset="0"/>
              </a:rPr>
              <a:t>Unless</a:t>
            </a:r>
            <a:r>
              <a:rPr lang="en-US" sz="1400" i="1" dirty="0">
                <a:latin typeface="Arial" panose="020B0604020202020204" pitchFamily="34" charset="0"/>
                <a:cs typeface="Arial" panose="020B0604020202020204" pitchFamily="34" charset="0"/>
              </a:rPr>
              <a:t>, for example, the records are used or retained by a government agency.  </a:t>
            </a:r>
          </a:p>
        </p:txBody>
      </p:sp>
      <p:pic>
        <p:nvPicPr>
          <p:cNvPr id="4098" name="Picture 2" descr="C:\Users\nancyk1\AppData\Local\Microsoft\Windows\Temporary Internet Files\Content.IE5\IDSVMZ9J\MC90043419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9682" y="780525"/>
            <a:ext cx="1993900" cy="152636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nancyk1\AppData\Local\Microsoft\Windows\Temporary Internet Files\Content.IE5\I7QD59XB\MC90029257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0" y="3505200"/>
            <a:ext cx="2158065" cy="104810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EF2816D2-2B78-4474-9B8D-855FCEEE2473}" type="slidenum">
              <a:rPr lang="en-US" smtClean="0"/>
              <a:pPr>
                <a:defRPr/>
              </a:pPr>
              <a:t>43</a:t>
            </a:fld>
            <a:endParaRPr lang="en-US" dirty="0"/>
          </a:p>
        </p:txBody>
      </p:sp>
      <p:sp>
        <p:nvSpPr>
          <p:cNvPr id="2" name="Rectangle 1"/>
          <p:cNvSpPr/>
          <p:nvPr/>
        </p:nvSpPr>
        <p:spPr>
          <a:xfrm>
            <a:off x="27830" y="6273225"/>
            <a:ext cx="10868770" cy="584775"/>
          </a:xfrm>
          <a:prstGeom prst="rect">
            <a:avLst/>
          </a:prstGeom>
        </p:spPr>
        <p:txBody>
          <a:bodyPr wrap="square">
            <a:spAutoFit/>
          </a:bodyPr>
          <a:lstStyle/>
          <a:p>
            <a:pPr marL="0" lvl="1"/>
            <a:r>
              <a:rPr lang="en-US" sz="1600" i="1" dirty="0">
                <a:latin typeface="Arial" pitchFamily="34" charset="0"/>
                <a:cs typeface="Arial" pitchFamily="34" charset="0"/>
              </a:rPr>
              <a:t>RCW </a:t>
            </a:r>
            <a:r>
              <a:rPr lang="en-US" sz="1600" i="1" dirty="0" smtClean="0">
                <a:latin typeface="Arial" pitchFamily="34" charset="0"/>
                <a:cs typeface="Arial" pitchFamily="34" charset="0"/>
              </a:rPr>
              <a:t>42.56.010, </a:t>
            </a:r>
            <a:r>
              <a:rPr lang="en-US" sz="1600" i="1" dirty="0" err="1" smtClean="0">
                <a:latin typeface="Arial" pitchFamily="34" charset="0"/>
                <a:cs typeface="Arial" pitchFamily="34" charset="0"/>
              </a:rPr>
              <a:t>Fortgang</a:t>
            </a:r>
            <a:r>
              <a:rPr lang="en-US" sz="1600" i="1" dirty="0" smtClean="0">
                <a:latin typeface="Arial" pitchFamily="34" charset="0"/>
                <a:cs typeface="Arial" pitchFamily="34" charset="0"/>
              </a:rPr>
              <a:t> </a:t>
            </a:r>
            <a:r>
              <a:rPr lang="en-US" sz="1600" i="1" dirty="0">
                <a:latin typeface="Arial" panose="020B0604020202020204" pitchFamily="34" charset="0"/>
                <a:cs typeface="Arial" panose="020B0604020202020204" pitchFamily="34" charset="0"/>
              </a:rPr>
              <a:t>v. Woodland Park Zoo</a:t>
            </a:r>
            <a:r>
              <a:rPr lang="en-US" sz="1600" b="1" i="1" dirty="0">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187 </a:t>
            </a:r>
            <a:r>
              <a:rPr lang="en-US" sz="1600" i="1" dirty="0" err="1">
                <a:latin typeface="Arial" panose="020B0604020202020204" pitchFamily="34" charset="0"/>
                <a:cs typeface="Arial" panose="020B0604020202020204" pitchFamily="34" charset="0"/>
              </a:rPr>
              <a:t>Wn</a:t>
            </a:r>
            <a:r>
              <a:rPr lang="en-US" sz="1600" i="1" dirty="0">
                <a:latin typeface="Arial" panose="020B0604020202020204" pitchFamily="34" charset="0"/>
                <a:cs typeface="Arial" panose="020B0604020202020204" pitchFamily="34" charset="0"/>
              </a:rPr>
              <a:t>. 2d 509 (2017</a:t>
            </a:r>
            <a:r>
              <a:rPr lang="en-US" sz="1600" i="1" dirty="0" smtClean="0">
                <a:latin typeface="Arial" panose="020B0604020202020204" pitchFamily="34" charset="0"/>
                <a:cs typeface="Arial" panose="020B0604020202020204" pitchFamily="34" charset="0"/>
              </a:rPr>
              <a:t>),</a:t>
            </a:r>
          </a:p>
          <a:p>
            <a:pPr marL="0" lvl="1"/>
            <a:r>
              <a:rPr lang="en-US" sz="1600" i="1" dirty="0" err="1" smtClean="0">
                <a:latin typeface="Arial" panose="020B0604020202020204" pitchFamily="34" charset="0"/>
                <a:cs typeface="Arial" panose="020B0604020202020204" pitchFamily="34" charset="0"/>
              </a:rPr>
              <a:t>Shavlik</a:t>
            </a:r>
            <a:r>
              <a:rPr lang="en-US" sz="1600" i="1" dirty="0">
                <a:latin typeface="Arial" panose="020B0604020202020204" pitchFamily="34" charset="0"/>
                <a:cs typeface="Arial" panose="020B0604020202020204" pitchFamily="34" charset="0"/>
              </a:rPr>
              <a:t>, West v. Dawson Place __ </a:t>
            </a:r>
            <a:r>
              <a:rPr lang="en-US" sz="1600" i="1" dirty="0" err="1">
                <a:latin typeface="Arial" panose="020B0604020202020204" pitchFamily="34" charset="0"/>
                <a:cs typeface="Arial" panose="020B0604020202020204" pitchFamily="34" charset="0"/>
              </a:rPr>
              <a:t>Wn</a:t>
            </a:r>
            <a:r>
              <a:rPr lang="en-US" sz="1600" i="1" dirty="0">
                <a:latin typeface="Arial" panose="020B0604020202020204" pitchFamily="34" charset="0"/>
                <a:cs typeface="Arial" panose="020B0604020202020204" pitchFamily="34" charset="0"/>
              </a:rPr>
              <a:t>. App. 2d ___ (2019).</a:t>
            </a:r>
          </a:p>
        </p:txBody>
      </p:sp>
    </p:spTree>
    <p:extLst>
      <p:ext uri="{BB962C8B-B14F-4D97-AF65-F5344CB8AC3E}">
        <p14:creationId xmlns:p14="http://schemas.microsoft.com/office/powerpoint/2010/main" val="21209659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177"/>
            <a:ext cx="7620000" cy="1143000"/>
          </a:xfrm>
        </p:spPr>
        <p:txBody>
          <a:bodyPr/>
          <a:lstStyle/>
          <a:p>
            <a:pPr algn="ctr"/>
            <a:r>
              <a:rPr lang="en-US" b="1" dirty="0" smtClean="0">
                <a:solidFill>
                  <a:schemeClr val="tx1"/>
                </a:solidFill>
              </a:rPr>
              <a:t>The PRA Evolves </a:t>
            </a:r>
            <a:endParaRPr lang="en-US" b="1" dirty="0">
              <a:solidFill>
                <a:schemeClr val="tx1"/>
              </a:solidFill>
            </a:endParaRPr>
          </a:p>
        </p:txBody>
      </p:sp>
      <p:sp>
        <p:nvSpPr>
          <p:cNvPr id="5" name="Content Placeholder 4"/>
          <p:cNvSpPr>
            <a:spLocks noGrp="1"/>
          </p:cNvSpPr>
          <p:nvPr>
            <p:ph sz="half" idx="1"/>
          </p:nvPr>
        </p:nvSpPr>
        <p:spPr>
          <a:xfrm>
            <a:off x="152400" y="3124200"/>
            <a:ext cx="5943600" cy="3200400"/>
          </a:xfrm>
        </p:spPr>
        <p:txBody>
          <a:bodyPr>
            <a:normAutofit lnSpcReduction="10000"/>
          </a:bodyPr>
          <a:lstStyle/>
          <a:p>
            <a:pPr marL="114300" indent="0" algn="ctr">
              <a:buNone/>
            </a:pPr>
            <a:r>
              <a:rPr lang="en-US" sz="4000" b="1" dirty="0" smtClean="0"/>
              <a:t>Legislature</a:t>
            </a:r>
          </a:p>
          <a:p>
            <a:pPr marL="114300" indent="0" algn="ctr">
              <a:buNone/>
            </a:pPr>
            <a:r>
              <a:rPr lang="en-US" sz="3600" b="1" dirty="0" smtClean="0"/>
              <a:t>2019 &amp; 2020</a:t>
            </a:r>
            <a:endParaRPr lang="en-US" sz="3600" b="1" dirty="0"/>
          </a:p>
          <a:p>
            <a:pPr marL="346075" lvl="1" indent="-346075">
              <a:buClrTx/>
            </a:pPr>
            <a:r>
              <a:rPr lang="en-US" sz="2000" dirty="0" smtClean="0"/>
              <a:t>1537 </a:t>
            </a:r>
            <a:r>
              <a:rPr lang="en-US" sz="2000" dirty="0"/>
              <a:t>– Sunshine Committee recommendations</a:t>
            </a:r>
          </a:p>
          <a:p>
            <a:pPr marL="346075" lvl="1" indent="-346075">
              <a:buClrTx/>
            </a:pPr>
            <a:r>
              <a:rPr lang="en-US" sz="2000" dirty="0"/>
              <a:t>1667 - Records consultation; grants; </a:t>
            </a:r>
            <a:r>
              <a:rPr lang="en-US" sz="2000" dirty="0" err="1"/>
              <a:t>JLARC</a:t>
            </a:r>
            <a:r>
              <a:rPr lang="en-US" sz="2000" dirty="0"/>
              <a:t> reporting</a:t>
            </a:r>
          </a:p>
          <a:p>
            <a:pPr marL="346075" lvl="1" indent="-346075">
              <a:buClrTx/>
            </a:pPr>
            <a:r>
              <a:rPr lang="en-US" sz="2000" dirty="0"/>
              <a:t>1692 &amp; 2020 – Employment investigations; </a:t>
            </a:r>
            <a:r>
              <a:rPr lang="en-US" sz="2000" dirty="0" smtClean="0"/>
              <a:t>harassment/stalking</a:t>
            </a:r>
          </a:p>
          <a:p>
            <a:pPr marL="346075" lvl="1" indent="-346075">
              <a:buClrTx/>
            </a:pPr>
            <a:r>
              <a:rPr lang="en-US" sz="2000" dirty="0" smtClean="0"/>
              <a:t>1888 – Employee Information and Notice</a:t>
            </a:r>
            <a:endParaRPr lang="en-US" sz="2000" dirty="0"/>
          </a:p>
        </p:txBody>
      </p:sp>
      <p:sp>
        <p:nvSpPr>
          <p:cNvPr id="6" name="Slide Number Placeholder 3"/>
          <p:cNvSpPr>
            <a:spLocks noGrp="1"/>
          </p:cNvSpPr>
          <p:nvPr>
            <p:ph type="sldNum" sz="quarter" idx="12"/>
          </p:nvPr>
        </p:nvSpPr>
        <p:spPr>
          <a:xfrm>
            <a:off x="11414760" y="5648959"/>
            <a:ext cx="548640" cy="396240"/>
          </a:xfrm>
        </p:spPr>
        <p:txBody>
          <a:bodyPr/>
          <a:lstStyle/>
          <a:p>
            <a:pPr>
              <a:defRPr/>
            </a:pPr>
            <a:fld id="{9B6DA2BE-93A6-4C0E-BC3B-5C91D8DE6623}" type="slidenum">
              <a:rPr lang="en-US" smtClean="0"/>
              <a:pPr>
                <a:defRPr/>
              </a:pPr>
              <a:t>44</a:t>
            </a:fld>
            <a:endParaRPr lang="en-US" dirty="0"/>
          </a:p>
        </p:txBody>
      </p:sp>
      <p:pic>
        <p:nvPicPr>
          <p:cNvPr id="7" name="Picture 6"/>
          <p:cNvPicPr>
            <a:picLocks noChangeAspect="1"/>
          </p:cNvPicPr>
          <p:nvPr/>
        </p:nvPicPr>
        <p:blipFill>
          <a:blip r:embed="rId3"/>
          <a:stretch>
            <a:fillRect/>
          </a:stretch>
        </p:blipFill>
        <p:spPr>
          <a:xfrm>
            <a:off x="3881438" y="1006012"/>
            <a:ext cx="3819525" cy="1895475"/>
          </a:xfrm>
          <a:prstGeom prst="rect">
            <a:avLst/>
          </a:prstGeom>
        </p:spPr>
      </p:pic>
      <p:sp>
        <p:nvSpPr>
          <p:cNvPr id="3" name="Rectangle 2"/>
          <p:cNvSpPr/>
          <p:nvPr/>
        </p:nvSpPr>
        <p:spPr>
          <a:xfrm>
            <a:off x="7162800" y="3134362"/>
            <a:ext cx="3733800" cy="1631216"/>
          </a:xfrm>
          <a:prstGeom prst="rect">
            <a:avLst/>
          </a:prstGeom>
        </p:spPr>
        <p:txBody>
          <a:bodyPr wrap="square">
            <a:spAutoFit/>
          </a:bodyPr>
          <a:lstStyle/>
          <a:p>
            <a:pPr marL="114300" indent="0" algn="ctr">
              <a:buNone/>
            </a:pPr>
            <a:r>
              <a:rPr lang="en-US" sz="4000" b="1" dirty="0"/>
              <a:t>Courts</a:t>
            </a:r>
          </a:p>
          <a:p>
            <a:pPr marL="342900" lvl="1" indent="-342900" algn="ctr"/>
            <a:r>
              <a:rPr lang="en-US" sz="2000" dirty="0" smtClean="0"/>
              <a:t>2018 </a:t>
            </a:r>
            <a:r>
              <a:rPr lang="en-US" sz="2000" dirty="0"/>
              <a:t>– 33 decisions</a:t>
            </a:r>
          </a:p>
          <a:p>
            <a:pPr marL="342900" lvl="1" indent="-342900" algn="ctr"/>
            <a:r>
              <a:rPr lang="en-US" sz="2000" dirty="0"/>
              <a:t>2019 – 32 decisions</a:t>
            </a:r>
          </a:p>
          <a:p>
            <a:pPr marL="342900" lvl="1" indent="-342900" algn="ctr"/>
            <a:r>
              <a:rPr lang="en-US" sz="2000" dirty="0"/>
              <a:t>2020 – </a:t>
            </a:r>
            <a:r>
              <a:rPr lang="en-US" sz="2000" dirty="0" smtClean="0"/>
              <a:t>21 </a:t>
            </a:r>
            <a:r>
              <a:rPr lang="en-US" sz="2000" dirty="0"/>
              <a:t>decisions</a:t>
            </a:r>
          </a:p>
        </p:txBody>
      </p:sp>
      <p:sp>
        <p:nvSpPr>
          <p:cNvPr id="8" name="Rectangle 7"/>
          <p:cNvSpPr/>
          <p:nvPr/>
        </p:nvSpPr>
        <p:spPr>
          <a:xfrm>
            <a:off x="7162800" y="5185360"/>
            <a:ext cx="3733800" cy="1323439"/>
          </a:xfrm>
          <a:prstGeom prst="rect">
            <a:avLst/>
          </a:prstGeom>
        </p:spPr>
        <p:txBody>
          <a:bodyPr wrap="square">
            <a:spAutoFit/>
          </a:bodyPr>
          <a:lstStyle/>
          <a:p>
            <a:pPr marL="114300" indent="0" algn="ctr">
              <a:buNone/>
            </a:pPr>
            <a:r>
              <a:rPr lang="en-US" sz="4000" b="1" dirty="0" smtClean="0"/>
              <a:t>Executive </a:t>
            </a:r>
            <a:endParaRPr lang="en-US" sz="4000" b="1" dirty="0"/>
          </a:p>
          <a:p>
            <a:pPr marL="509588" lvl="1" indent="-342900" algn="ctr"/>
            <a:r>
              <a:rPr lang="en-US" sz="2000" dirty="0" smtClean="0"/>
              <a:t>Proclamation 20-28</a:t>
            </a:r>
          </a:p>
          <a:p>
            <a:pPr marL="509588" lvl="1" indent="-342900" algn="ctr"/>
            <a:r>
              <a:rPr lang="en-US" sz="2000" dirty="0" smtClean="0"/>
              <a:t>Proclamation 20-64</a:t>
            </a:r>
            <a:endParaRPr lang="en-US" sz="2000" dirty="0"/>
          </a:p>
        </p:txBody>
      </p:sp>
    </p:spTree>
    <p:extLst>
      <p:ext uri="{BB962C8B-B14F-4D97-AF65-F5344CB8AC3E}">
        <p14:creationId xmlns:p14="http://schemas.microsoft.com/office/powerpoint/2010/main" val="33022187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F2816D2-2B78-4474-9B8D-855FCEEE2473}" type="slidenum">
              <a:rPr lang="en-US" smtClean="0"/>
              <a:pPr>
                <a:defRPr/>
              </a:pPr>
              <a:t>45</a:t>
            </a:fld>
            <a:endParaRPr lang="en-US" dirty="0"/>
          </a:p>
        </p:txBody>
      </p:sp>
      <p:sp>
        <p:nvSpPr>
          <p:cNvPr id="3" name="Rectangle 2"/>
          <p:cNvSpPr/>
          <p:nvPr/>
        </p:nvSpPr>
        <p:spPr>
          <a:xfrm>
            <a:off x="609600" y="446138"/>
            <a:ext cx="6705600" cy="584775"/>
          </a:xfrm>
          <a:prstGeom prst="rect">
            <a:avLst/>
          </a:prstGeom>
        </p:spPr>
        <p:txBody>
          <a:bodyPr wrap="square">
            <a:spAutoFit/>
          </a:bodyPr>
          <a:lstStyle/>
          <a:p>
            <a:r>
              <a:rPr lang="en-US" sz="3200" b="1" dirty="0">
                <a:latin typeface="Arial" panose="020B0604020202020204" pitchFamily="34" charset="0"/>
                <a:cs typeface="Arial" panose="020B0604020202020204" pitchFamily="34" charset="0"/>
              </a:rPr>
              <a:t>Touchstone </a:t>
            </a:r>
            <a:r>
              <a:rPr lang="en-US" sz="3200" b="1" dirty="0">
                <a:solidFill>
                  <a:schemeClr val="tx2"/>
                </a:solidFill>
                <a:latin typeface="Arial" panose="020B0604020202020204" pitchFamily="34" charset="0"/>
                <a:cs typeface="Arial" panose="020B0604020202020204" pitchFamily="34" charset="0"/>
              </a:rPr>
              <a:t> </a:t>
            </a:r>
            <a:endParaRPr lang="en-US" sz="3200" b="1" dirty="0">
              <a:solidFill>
                <a:schemeClr val="tx2"/>
              </a:solidFill>
            </a:endParaRPr>
          </a:p>
        </p:txBody>
      </p:sp>
      <p:sp>
        <p:nvSpPr>
          <p:cNvPr id="5" name="Rectangle 4"/>
          <p:cNvSpPr/>
          <p:nvPr/>
        </p:nvSpPr>
        <p:spPr>
          <a:xfrm>
            <a:off x="838200" y="1828800"/>
            <a:ext cx="9448800" cy="5811847"/>
          </a:xfrm>
          <a:prstGeom prst="rect">
            <a:avLst/>
          </a:prstGeom>
        </p:spPr>
        <p:txBody>
          <a:bodyPr wrap="square">
            <a:spAutoFit/>
          </a:bodyPr>
          <a:lstStyle/>
          <a:p>
            <a:pPr marL="342906" indent="-342906" defTabSz="457207" fontAlgn="auto">
              <a:spcBef>
                <a:spcPts val="1000"/>
              </a:spcBef>
              <a:buClr>
                <a:schemeClr val="bg2">
                  <a:lumMod val="40000"/>
                  <a:lumOff val="60000"/>
                </a:schemeClr>
              </a:buClr>
              <a:buSzPct val="80000"/>
              <a:buFont typeface="Arial" panose="020B0604020202020204" pitchFamily="34" charset="0"/>
              <a:buChar char="•"/>
              <a:tabLst>
                <a:tab pos="457200" algn="l"/>
              </a:tabLst>
              <a:defRPr/>
            </a:pPr>
            <a:r>
              <a:rPr lang="en-US" sz="2400" dirty="0">
                <a:ea typeface="+mj-ea"/>
                <a:cs typeface="Arial" panose="020B0604020202020204" pitchFamily="34" charset="0"/>
              </a:rPr>
              <a:t>Public records of government agencies are presumed open.</a:t>
            </a:r>
          </a:p>
          <a:p>
            <a:pPr marL="342906" indent="-342906" defTabSz="457207" fontAlgn="auto">
              <a:spcBef>
                <a:spcPts val="1000"/>
              </a:spcBef>
              <a:buClr>
                <a:schemeClr val="bg2">
                  <a:lumMod val="40000"/>
                  <a:lumOff val="60000"/>
                </a:schemeClr>
              </a:buClr>
              <a:buSzPct val="80000"/>
              <a:buFont typeface="Arial" panose="020B0604020202020204" pitchFamily="34" charset="0"/>
              <a:buChar char="•"/>
              <a:tabLst>
                <a:tab pos="457200" algn="l"/>
              </a:tabLst>
              <a:defRPr/>
            </a:pPr>
            <a:r>
              <a:rPr lang="en-US" sz="2400" dirty="0">
                <a:ea typeface="+mj-ea"/>
                <a:cs typeface="Arial" panose="020B0604020202020204" pitchFamily="34" charset="0"/>
              </a:rPr>
              <a:t>Records or information in records can be withheld only by law (e.g. exemption in law).</a:t>
            </a:r>
          </a:p>
          <a:p>
            <a:pPr marL="342906" indent="-342906" defTabSz="457207" fontAlgn="auto">
              <a:spcBef>
                <a:spcPts val="1000"/>
              </a:spcBef>
              <a:buClr>
                <a:schemeClr val="bg2">
                  <a:lumMod val="40000"/>
                  <a:lumOff val="60000"/>
                </a:schemeClr>
              </a:buClr>
              <a:buSzPct val="80000"/>
              <a:buFont typeface="Arial" panose="020B0604020202020204" pitchFamily="34" charset="0"/>
              <a:buChar char="•"/>
              <a:tabLst>
                <a:tab pos="457200" algn="l"/>
              </a:tabLst>
              <a:defRPr/>
            </a:pPr>
            <a:r>
              <a:rPr lang="en-US" sz="2400" dirty="0">
                <a:ea typeface="+mj-ea"/>
                <a:cs typeface="Arial" panose="020B0604020202020204" pitchFamily="34" charset="0"/>
              </a:rPr>
              <a:t>Exemptions must be “narrowly construed.”</a:t>
            </a:r>
          </a:p>
          <a:p>
            <a:pPr marL="342906" indent="-342906" defTabSz="457207" fontAlgn="auto">
              <a:spcBef>
                <a:spcPts val="1000"/>
              </a:spcBef>
              <a:buClr>
                <a:schemeClr val="bg2">
                  <a:lumMod val="40000"/>
                  <a:lumOff val="60000"/>
                </a:schemeClr>
              </a:buClr>
              <a:buSzPct val="80000"/>
              <a:buFont typeface="Arial" panose="020B0604020202020204" pitchFamily="34" charset="0"/>
              <a:buChar char="•"/>
              <a:tabLst>
                <a:tab pos="457200" algn="l"/>
              </a:tabLst>
              <a:defRPr/>
            </a:pPr>
            <a:r>
              <a:rPr lang="en-US" sz="2400" dirty="0">
                <a:ea typeface="+mj-ea"/>
                <a:cs typeface="Arial" panose="020B0604020202020204" pitchFamily="34" charset="0"/>
              </a:rPr>
              <a:t>Non-exempt public records must be disclosed.</a:t>
            </a:r>
          </a:p>
          <a:p>
            <a:pPr marL="342906" indent="-342906" defTabSz="457207" fontAlgn="auto">
              <a:spcBef>
                <a:spcPts val="1000"/>
              </a:spcBef>
              <a:buClr>
                <a:schemeClr val="bg2">
                  <a:lumMod val="40000"/>
                  <a:lumOff val="60000"/>
                </a:schemeClr>
              </a:buClr>
              <a:buSzPct val="80000"/>
              <a:buFont typeface="Arial" panose="020B0604020202020204" pitchFamily="34" charset="0"/>
              <a:buChar char="•"/>
              <a:tabLst>
                <a:tab pos="457200" algn="l"/>
              </a:tabLst>
              <a:defRPr/>
            </a:pPr>
            <a:r>
              <a:rPr lang="en-US" sz="2400" dirty="0">
                <a:ea typeface="+mj-ea"/>
                <a:cs typeface="Arial" panose="020B0604020202020204" pitchFamily="34" charset="0"/>
              </a:rPr>
              <a:t>Location does not matter. Public record can be located in/on agency files/accounts/servers, or non-agency files/accounts/servers.</a:t>
            </a:r>
          </a:p>
          <a:p>
            <a:pPr marL="342906" indent="-342906" defTabSz="457207" fontAlgn="auto">
              <a:spcBef>
                <a:spcPts val="1000"/>
              </a:spcBef>
              <a:buClr>
                <a:schemeClr val="bg2">
                  <a:lumMod val="40000"/>
                  <a:lumOff val="60000"/>
                </a:schemeClr>
              </a:buClr>
              <a:buSzPct val="80000"/>
              <a:buFont typeface="Arial" panose="020B0604020202020204" pitchFamily="34" charset="0"/>
              <a:buChar char="•"/>
              <a:tabLst>
                <a:tab pos="457200" algn="l"/>
              </a:tabLst>
              <a:defRPr/>
            </a:pPr>
            <a:r>
              <a:rPr lang="en-US" sz="2400" dirty="0">
                <a:ea typeface="+mj-ea"/>
                <a:cs typeface="Arial" panose="020B0604020202020204" pitchFamily="34" charset="0"/>
              </a:rPr>
              <a:t>Public records must be retained pursuant to records retention laws. </a:t>
            </a:r>
          </a:p>
          <a:p>
            <a:pPr eaLnBrk="1" fontAlgn="auto" hangingPunct="1">
              <a:spcAft>
                <a:spcPts val="0"/>
              </a:spcAft>
              <a:buFont typeface="Arial" pitchFamily="34" charset="0"/>
              <a:buChar char="•"/>
              <a:defRPr/>
            </a:pPr>
            <a:endParaRPr lang="en-US" sz="2400" dirty="0"/>
          </a:p>
          <a:p>
            <a:pPr eaLnBrk="1" fontAlgn="auto" hangingPunct="1">
              <a:spcAft>
                <a:spcPts val="0"/>
              </a:spcAft>
              <a:defRPr/>
            </a:pPr>
            <a:r>
              <a:rPr lang="en-US" i="1" dirty="0" smtClean="0">
                <a:cs typeface="Arial" panose="020B0604020202020204" pitchFamily="34" charset="0"/>
              </a:rPr>
              <a:t>	</a:t>
            </a:r>
            <a:endParaRPr lang="en-US" sz="2400" dirty="0"/>
          </a:p>
          <a:p>
            <a:pPr eaLnBrk="1" fontAlgn="auto" hangingPunct="1">
              <a:spcAft>
                <a:spcPts val="0"/>
              </a:spcAft>
              <a:buFont typeface="Arial" pitchFamily="34" charset="0"/>
              <a:buChar char="•"/>
              <a:defRPr/>
            </a:pPr>
            <a:endParaRPr lang="en-US" sz="2400" dirty="0"/>
          </a:p>
          <a:p>
            <a:pPr eaLnBrk="1" fontAlgn="auto" hangingPunct="1">
              <a:spcAft>
                <a:spcPts val="0"/>
              </a:spcAft>
              <a:buFont typeface="Arial" pitchFamily="34" charset="0"/>
              <a:buChar char="•"/>
              <a:defRPr/>
            </a:pPr>
            <a:endParaRPr lang="en-US" dirty="0"/>
          </a:p>
        </p:txBody>
      </p:sp>
      <p:pic>
        <p:nvPicPr>
          <p:cNvPr id="5122" name="Picture 2" descr="C:\Users\nancyk1\AppData\Local\Microsoft\Windows\Temporary Internet Files\Content.IE5\IDSVMZ9J\MC9003517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1898" y="8709"/>
            <a:ext cx="1511126" cy="1712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5194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6"/>
          <p:cNvSpPr>
            <a:spLocks noGrp="1" noChangeArrowheads="1"/>
          </p:cNvSpPr>
          <p:nvPr>
            <p:ph type="title"/>
          </p:nvPr>
        </p:nvSpPr>
        <p:spPr>
          <a:xfrm>
            <a:off x="228600" y="-152400"/>
            <a:ext cx="4825842" cy="1376082"/>
          </a:xfrm>
        </p:spPr>
        <p:txBody>
          <a:bodyPr anchor="ctr">
            <a:normAutofit/>
          </a:bodyPr>
          <a:lstStyle/>
          <a:p>
            <a:pPr eaLnBrk="1" hangingPunct="1"/>
            <a:r>
              <a:rPr lang="en-US" sz="3200" b="1" dirty="0">
                <a:solidFill>
                  <a:schemeClr val="tx1"/>
                </a:solidFill>
                <a:ea typeface="+mn-ea"/>
              </a:rPr>
              <a:t>What is a Public Record</a:t>
            </a:r>
          </a:p>
        </p:txBody>
      </p:sp>
      <p:sp>
        <p:nvSpPr>
          <p:cNvPr id="2" name="Slide Number Placeholder 1"/>
          <p:cNvSpPr>
            <a:spLocks noGrp="1"/>
          </p:cNvSpPr>
          <p:nvPr>
            <p:ph type="sldNum" sz="quarter" idx="12"/>
          </p:nvPr>
        </p:nvSpPr>
        <p:spPr/>
        <p:txBody>
          <a:bodyPr/>
          <a:lstStyle/>
          <a:p>
            <a:pPr>
              <a:defRPr/>
            </a:pPr>
            <a:fld id="{9B6DA2BE-93A6-4C0E-BC3B-5C91D8DE6623}" type="slidenum">
              <a:rPr lang="en-US" smtClean="0"/>
              <a:pPr>
                <a:defRPr/>
              </a:pPr>
              <a:t>46</a:t>
            </a:fld>
            <a:endParaRPr lang="en-US" dirty="0"/>
          </a:p>
        </p:txBody>
      </p:sp>
      <p:sp>
        <p:nvSpPr>
          <p:cNvPr id="7" name="Rectangle 6"/>
          <p:cNvSpPr/>
          <p:nvPr/>
        </p:nvSpPr>
        <p:spPr>
          <a:xfrm>
            <a:off x="496294" y="1223682"/>
            <a:ext cx="7696200" cy="5721566"/>
          </a:xfrm>
          <a:prstGeom prst="rect">
            <a:avLst/>
          </a:prstGeom>
        </p:spPr>
        <p:txBody>
          <a:bodyPr wrap="square">
            <a:spAutoFit/>
          </a:bodyPr>
          <a:lstStyle/>
          <a:p>
            <a:pPr eaLnBrk="1" fontAlgn="auto" hangingPunct="1">
              <a:lnSpc>
                <a:spcPct val="120000"/>
              </a:lnSpc>
              <a:spcBef>
                <a:spcPts val="0"/>
              </a:spcBef>
              <a:spcAft>
                <a:spcPts val="0"/>
              </a:spcAft>
              <a:defRPr/>
            </a:pPr>
            <a:r>
              <a:rPr lang="en-US" sz="2400" dirty="0"/>
              <a:t> </a:t>
            </a:r>
            <a:r>
              <a:rPr lang="en-US" sz="2800" dirty="0"/>
              <a:t>“</a:t>
            </a:r>
            <a:r>
              <a:rPr lang="en-US" sz="2800" b="1" dirty="0">
                <a:solidFill>
                  <a:schemeClr val="accent1">
                    <a:lumMod val="50000"/>
                  </a:schemeClr>
                </a:solidFill>
              </a:rPr>
              <a:t>Public record</a:t>
            </a:r>
            <a:r>
              <a:rPr lang="en-US" sz="2800" dirty="0"/>
              <a:t>” means: </a:t>
            </a:r>
            <a:endParaRPr lang="en-US" sz="2800" dirty="0">
              <a:cs typeface="Arial" pitchFamily="34" charset="0"/>
            </a:endParaRPr>
          </a:p>
          <a:p>
            <a:pPr marL="800100" lvl="1" indent="-342900">
              <a:lnSpc>
                <a:spcPct val="120000"/>
              </a:lnSpc>
              <a:spcBef>
                <a:spcPts val="600"/>
              </a:spcBef>
              <a:buFont typeface="Wingdings" panose="05000000000000000000" pitchFamily="2" charset="2"/>
              <a:buChar char="§"/>
              <a:defRPr/>
            </a:pPr>
            <a:r>
              <a:rPr lang="en-US" sz="2400" dirty="0">
                <a:cs typeface="Arial" pitchFamily="34" charset="0"/>
              </a:rPr>
              <a:t>any </a:t>
            </a:r>
            <a:r>
              <a:rPr lang="en-US" sz="2400" u="sng" dirty="0">
                <a:cs typeface="Arial" pitchFamily="34" charset="0"/>
              </a:rPr>
              <a:t>writing</a:t>
            </a:r>
            <a:r>
              <a:rPr lang="en-US" sz="2400" dirty="0">
                <a:cs typeface="Arial" pitchFamily="34" charset="0"/>
              </a:rPr>
              <a:t> containing information </a:t>
            </a:r>
          </a:p>
          <a:p>
            <a:pPr marL="800100" lvl="1" indent="-342900">
              <a:lnSpc>
                <a:spcPct val="120000"/>
              </a:lnSpc>
              <a:spcBef>
                <a:spcPts val="600"/>
              </a:spcBef>
              <a:buFont typeface="Wingdings" panose="05000000000000000000" pitchFamily="2" charset="2"/>
              <a:buChar char="§"/>
              <a:defRPr/>
            </a:pPr>
            <a:r>
              <a:rPr lang="en-US" sz="2400" dirty="0">
                <a:cs typeface="Arial" pitchFamily="34" charset="0"/>
              </a:rPr>
              <a:t>relating </a:t>
            </a:r>
            <a:r>
              <a:rPr lang="en-US" sz="2400" dirty="0" smtClean="0">
                <a:cs typeface="Arial" pitchFamily="34" charset="0"/>
              </a:rPr>
              <a:t>to:</a:t>
            </a:r>
          </a:p>
          <a:p>
            <a:pPr marL="1257300" lvl="2" indent="-342900">
              <a:lnSpc>
                <a:spcPct val="120000"/>
              </a:lnSpc>
              <a:spcBef>
                <a:spcPts val="0"/>
              </a:spcBef>
              <a:buFont typeface="Arial" panose="020B0604020202020204" pitchFamily="34" charset="0"/>
              <a:buChar char="•"/>
              <a:defRPr/>
            </a:pPr>
            <a:r>
              <a:rPr lang="en-US" sz="2400" dirty="0">
                <a:cs typeface="Arial" pitchFamily="34" charset="0"/>
              </a:rPr>
              <a:t>the conduct of government </a:t>
            </a:r>
          </a:p>
          <a:p>
            <a:pPr lvl="1">
              <a:lnSpc>
                <a:spcPct val="120000"/>
              </a:lnSpc>
              <a:spcBef>
                <a:spcPts val="0"/>
              </a:spcBef>
              <a:defRPr/>
            </a:pPr>
            <a:r>
              <a:rPr lang="en-US" sz="2400" dirty="0">
                <a:cs typeface="Arial" pitchFamily="34" charset="0"/>
              </a:rPr>
              <a:t>		</a:t>
            </a:r>
            <a:r>
              <a:rPr lang="en-US" sz="2400" dirty="0" smtClean="0">
                <a:cs typeface="Arial" pitchFamily="34" charset="0"/>
              </a:rPr>
              <a:t>- or - </a:t>
            </a:r>
            <a:endParaRPr lang="en-US" sz="2400" dirty="0">
              <a:cs typeface="Arial" pitchFamily="34" charset="0"/>
            </a:endParaRPr>
          </a:p>
          <a:p>
            <a:pPr marL="1257300" lvl="2" indent="-342900">
              <a:lnSpc>
                <a:spcPct val="120000"/>
              </a:lnSpc>
              <a:spcBef>
                <a:spcPts val="0"/>
              </a:spcBef>
              <a:buFont typeface="Arial" panose="020B0604020202020204" pitchFamily="34" charset="0"/>
              <a:buChar char="•"/>
              <a:defRPr/>
            </a:pPr>
            <a:r>
              <a:rPr lang="en-US" sz="2400" dirty="0" smtClean="0">
                <a:cs typeface="Arial" pitchFamily="34" charset="0"/>
              </a:rPr>
              <a:t>the </a:t>
            </a:r>
            <a:r>
              <a:rPr lang="en-US" sz="2400" dirty="0">
                <a:cs typeface="Arial" pitchFamily="34" charset="0"/>
              </a:rPr>
              <a:t>performance of any governmental </a:t>
            </a:r>
            <a:r>
              <a:rPr lang="en-US" sz="2400" dirty="0" smtClean="0">
                <a:cs typeface="Arial" pitchFamily="34" charset="0"/>
              </a:rPr>
              <a:t>or proprietary </a:t>
            </a:r>
            <a:r>
              <a:rPr lang="en-US" sz="2400" dirty="0">
                <a:cs typeface="Arial" pitchFamily="34" charset="0"/>
              </a:rPr>
              <a:t>function </a:t>
            </a:r>
          </a:p>
          <a:p>
            <a:pPr marL="800100" lvl="1" indent="-342900">
              <a:lnSpc>
                <a:spcPct val="120000"/>
              </a:lnSpc>
              <a:spcBef>
                <a:spcPts val="600"/>
              </a:spcBef>
              <a:buFont typeface="Wingdings" panose="05000000000000000000" pitchFamily="2" charset="2"/>
              <a:buChar char="§"/>
              <a:defRPr/>
            </a:pPr>
            <a:r>
              <a:rPr lang="en-US" sz="2400" dirty="0">
                <a:cs typeface="Arial" pitchFamily="34" charset="0"/>
              </a:rPr>
              <a:t>prepared, owned, used, or retained </a:t>
            </a:r>
          </a:p>
          <a:p>
            <a:pPr marL="800100" lvl="1" indent="-342900">
              <a:lnSpc>
                <a:spcPct val="120000"/>
              </a:lnSpc>
              <a:spcBef>
                <a:spcPts val="600"/>
              </a:spcBef>
              <a:buFont typeface="Wingdings" panose="05000000000000000000" pitchFamily="2" charset="2"/>
              <a:buChar char="§"/>
              <a:defRPr/>
            </a:pPr>
            <a:r>
              <a:rPr lang="en-US" sz="2400" dirty="0">
                <a:cs typeface="Arial" pitchFamily="34" charset="0"/>
              </a:rPr>
              <a:t>by any state or local agency </a:t>
            </a:r>
          </a:p>
          <a:p>
            <a:pPr marL="800100" lvl="1" indent="-342900">
              <a:lnSpc>
                <a:spcPct val="120000"/>
              </a:lnSpc>
              <a:spcBef>
                <a:spcPts val="600"/>
              </a:spcBef>
              <a:buFont typeface="Wingdings" panose="05000000000000000000" pitchFamily="2" charset="2"/>
              <a:buChar char="§"/>
              <a:defRPr/>
            </a:pPr>
            <a:r>
              <a:rPr lang="en-US" sz="2400" dirty="0">
                <a:cs typeface="Arial" pitchFamily="34" charset="0"/>
              </a:rPr>
              <a:t>regardless of physical form or characteristics. </a:t>
            </a:r>
          </a:p>
          <a:p>
            <a:pPr eaLnBrk="1" fontAlgn="auto" hangingPunct="1">
              <a:lnSpc>
                <a:spcPct val="120000"/>
              </a:lnSpc>
              <a:spcBef>
                <a:spcPts val="0"/>
              </a:spcBef>
              <a:spcAft>
                <a:spcPts val="0"/>
              </a:spcAft>
              <a:defRPr/>
            </a:pPr>
            <a:endParaRPr lang="en-US" sz="2000" dirty="0">
              <a:cs typeface="Arial" pitchFamily="34" charset="0"/>
            </a:endParaRPr>
          </a:p>
          <a:p>
            <a:pPr eaLnBrk="1" fontAlgn="auto" hangingPunct="1">
              <a:lnSpc>
                <a:spcPct val="120000"/>
              </a:lnSpc>
              <a:spcBef>
                <a:spcPts val="0"/>
              </a:spcBef>
              <a:spcAft>
                <a:spcPts val="0"/>
              </a:spcAft>
              <a:defRPr/>
            </a:pPr>
            <a:r>
              <a:rPr lang="en-US" sz="2000" dirty="0">
                <a:cs typeface="Arial" pitchFamily="34" charset="0"/>
              </a:rPr>
              <a:t> </a:t>
            </a:r>
            <a:r>
              <a:rPr lang="en-US" sz="1600" i="1" dirty="0">
                <a:cs typeface="Arial" panose="020B0604020202020204" pitchFamily="34" charset="0"/>
              </a:rPr>
              <a:t> </a:t>
            </a:r>
            <a:endParaRPr lang="en-US" sz="1600" dirty="0"/>
          </a:p>
        </p:txBody>
      </p:sp>
      <p:sp>
        <p:nvSpPr>
          <p:cNvPr id="3" name="Rectangle 2"/>
          <p:cNvSpPr/>
          <p:nvPr/>
        </p:nvSpPr>
        <p:spPr>
          <a:xfrm>
            <a:off x="152400" y="6400800"/>
            <a:ext cx="1643399" cy="360612"/>
          </a:xfrm>
          <a:prstGeom prst="rect">
            <a:avLst/>
          </a:prstGeom>
        </p:spPr>
        <p:txBody>
          <a:bodyPr wrap="none">
            <a:spAutoFit/>
          </a:bodyPr>
          <a:lstStyle/>
          <a:p>
            <a:pPr eaLnBrk="1" fontAlgn="auto" hangingPunct="1">
              <a:lnSpc>
                <a:spcPct val="120000"/>
              </a:lnSpc>
              <a:spcBef>
                <a:spcPts val="0"/>
              </a:spcBef>
              <a:spcAft>
                <a:spcPts val="0"/>
              </a:spcAft>
              <a:defRPr/>
            </a:pPr>
            <a:r>
              <a:rPr lang="en-US" sz="1600" dirty="0">
                <a:cs typeface="Arial" panose="020B0604020202020204" pitchFamily="34" charset="0"/>
              </a:rPr>
              <a:t>RCW 42.56.010</a:t>
            </a:r>
            <a:endParaRPr lang="en-US" sz="1600" dirty="0"/>
          </a:p>
        </p:txBody>
      </p:sp>
      <p:pic>
        <p:nvPicPr>
          <p:cNvPr id="9"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0" y="990600"/>
            <a:ext cx="2743200" cy="3979470"/>
          </a:xfrm>
          <a:prstGeom prst="rect">
            <a:avLst/>
          </a:prstGeom>
        </p:spPr>
      </p:pic>
    </p:spTree>
    <p:extLst>
      <p:ext uri="{BB962C8B-B14F-4D97-AF65-F5344CB8AC3E}">
        <p14:creationId xmlns:p14="http://schemas.microsoft.com/office/powerpoint/2010/main" val="30470271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F2816D2-2B78-4474-9B8D-855FCEEE2473}" type="slidenum">
              <a:rPr lang="en-US" smtClean="0"/>
              <a:pPr>
                <a:defRPr/>
              </a:pPr>
              <a:t>47</a:t>
            </a:fld>
            <a:endParaRPr lang="en-US" dirty="0"/>
          </a:p>
        </p:txBody>
      </p:sp>
      <p:sp>
        <p:nvSpPr>
          <p:cNvPr id="3" name="Rectangle 2"/>
          <p:cNvSpPr/>
          <p:nvPr/>
        </p:nvSpPr>
        <p:spPr>
          <a:xfrm>
            <a:off x="308432" y="169186"/>
            <a:ext cx="6553199" cy="584775"/>
          </a:xfrm>
          <a:prstGeom prst="rect">
            <a:avLst/>
          </a:prstGeom>
        </p:spPr>
        <p:txBody>
          <a:bodyPr wrap="square">
            <a:spAutoFit/>
          </a:bodyPr>
          <a:lstStyle/>
          <a:p>
            <a:r>
              <a:rPr lang="en-US" sz="3200" b="1" dirty="0">
                <a:latin typeface="Arial" panose="020B0604020202020204" pitchFamily="34" charset="0"/>
                <a:cs typeface="Arial" panose="020B0604020202020204" pitchFamily="34" charset="0"/>
              </a:rPr>
              <a:t>Writing</a:t>
            </a:r>
            <a:endParaRPr lang="en-US" sz="3200" b="1" dirty="0">
              <a:latin typeface="Arial" panose="020B0604020202020204" pitchFamily="34" charset="0"/>
            </a:endParaRPr>
          </a:p>
        </p:txBody>
      </p:sp>
      <p:sp>
        <p:nvSpPr>
          <p:cNvPr id="5" name="Rectangle 4"/>
          <p:cNvSpPr/>
          <p:nvPr/>
        </p:nvSpPr>
        <p:spPr>
          <a:xfrm>
            <a:off x="609600" y="838200"/>
            <a:ext cx="10287000" cy="5835444"/>
          </a:xfrm>
          <a:prstGeom prst="rect">
            <a:avLst/>
          </a:prstGeom>
        </p:spPr>
        <p:txBody>
          <a:bodyPr wrap="square">
            <a:spAutoFit/>
          </a:bodyPr>
          <a:lstStyle/>
          <a:p>
            <a:pPr marL="0" lvl="1">
              <a:lnSpc>
                <a:spcPct val="120000"/>
              </a:lnSpc>
              <a:defRPr/>
            </a:pPr>
            <a:r>
              <a:rPr lang="en-US" sz="2400" dirty="0" smtClean="0">
                <a:cs typeface="Arial" panose="020B0604020202020204" pitchFamily="34" charset="0"/>
              </a:rPr>
              <a:t>“</a:t>
            </a:r>
            <a:r>
              <a:rPr lang="en-US" sz="2400" b="1" dirty="0" smtClean="0">
                <a:solidFill>
                  <a:srgbClr val="002060"/>
                </a:solidFill>
                <a:cs typeface="Arial" panose="020B0604020202020204" pitchFamily="34" charset="0"/>
              </a:rPr>
              <a:t>Writing</a:t>
            </a:r>
            <a:r>
              <a:rPr lang="en-US" sz="2400" dirty="0" smtClean="0">
                <a:cs typeface="Arial" panose="020B0604020202020204" pitchFamily="34" charset="0"/>
              </a:rPr>
              <a:t>” includes “handwriting</a:t>
            </a:r>
            <a:r>
              <a:rPr lang="en-US" sz="2400" dirty="0">
                <a:cs typeface="Arial" panose="020B0604020202020204" pitchFamily="34" charset="0"/>
              </a:rPr>
              <a:t>, typewriting, printing, photostating, photographing, and </a:t>
            </a:r>
            <a:r>
              <a:rPr lang="en-US" sz="2400" b="1" dirty="0">
                <a:solidFill>
                  <a:srgbClr val="002060"/>
                </a:solidFill>
                <a:cs typeface="Arial" panose="020B0604020202020204" pitchFamily="34" charset="0"/>
              </a:rPr>
              <a:t>every other means of recording any form of communication</a:t>
            </a:r>
            <a:r>
              <a:rPr lang="en-US" sz="2400" dirty="0">
                <a:solidFill>
                  <a:schemeClr val="accent1">
                    <a:lumMod val="50000"/>
                  </a:schemeClr>
                </a:solidFill>
                <a:cs typeface="Arial" panose="020B0604020202020204" pitchFamily="34" charset="0"/>
              </a:rPr>
              <a:t> </a:t>
            </a:r>
            <a:r>
              <a:rPr lang="en-US" sz="2400" dirty="0">
                <a:cs typeface="Arial" panose="020B0604020202020204" pitchFamily="34" charset="0"/>
              </a:rPr>
              <a:t>or representation including, but not limited to, letters, words, pictures, sounds, or symbols, or combination thereof, and all papers, maps, magnetic or paper tapes, photographic films and prints, motion picture, film and video recordings, magnetic or punched cards, discs, drums, diskettes, sound recordings, and other documents including existing data compilations from which information may be obtained or translated</a:t>
            </a:r>
            <a:r>
              <a:rPr lang="en-US" sz="2400" dirty="0" smtClean="0">
                <a:cs typeface="Arial" panose="020B0604020202020204" pitchFamily="34" charset="0"/>
              </a:rPr>
              <a:t>.”</a:t>
            </a:r>
          </a:p>
          <a:p>
            <a:pPr marL="342900" indent="-342900" eaLnBrk="1" fontAlgn="auto" hangingPunct="1">
              <a:lnSpc>
                <a:spcPct val="120000"/>
              </a:lnSpc>
              <a:spcBef>
                <a:spcPts val="0"/>
              </a:spcBef>
              <a:spcAft>
                <a:spcPts val="0"/>
              </a:spcAft>
              <a:buFont typeface="Arial" panose="020B0604020202020204" pitchFamily="34" charset="0"/>
              <a:buChar char="•"/>
              <a:defRPr/>
            </a:pPr>
            <a:endParaRPr lang="en-US" sz="2000" dirty="0">
              <a:cs typeface="Arial" pitchFamily="34" charset="0"/>
            </a:endParaRPr>
          </a:p>
          <a:p>
            <a:pPr eaLnBrk="1" fontAlgn="auto" hangingPunct="1">
              <a:lnSpc>
                <a:spcPct val="120000"/>
              </a:lnSpc>
              <a:spcBef>
                <a:spcPts val="0"/>
              </a:spcBef>
              <a:spcAft>
                <a:spcPts val="0"/>
              </a:spcAft>
              <a:defRPr/>
            </a:pPr>
            <a:r>
              <a:rPr lang="en-US" sz="2000" dirty="0" smtClean="0">
                <a:cs typeface="Arial" pitchFamily="34" charset="0"/>
              </a:rPr>
              <a:t>  	</a:t>
            </a:r>
            <a:endParaRPr lang="en-US" sz="2000" i="1" dirty="0" smtClean="0">
              <a:cs typeface="Arial" panose="020B0604020202020204" pitchFamily="34" charset="0"/>
            </a:endParaRPr>
          </a:p>
          <a:p>
            <a:pPr eaLnBrk="1" fontAlgn="auto" hangingPunct="1">
              <a:spcAft>
                <a:spcPts val="0"/>
              </a:spcAft>
              <a:defRPr/>
            </a:pPr>
            <a:endParaRPr lang="en-US" sz="2000" dirty="0" smtClean="0"/>
          </a:p>
          <a:p>
            <a:pPr eaLnBrk="1" fontAlgn="auto" hangingPunct="1">
              <a:spcAft>
                <a:spcPts val="0"/>
              </a:spcAft>
              <a:buFont typeface="Arial" pitchFamily="34" charset="0"/>
              <a:buChar char="•"/>
              <a:defRPr/>
            </a:pPr>
            <a:endParaRPr lang="en-US" sz="2800" dirty="0"/>
          </a:p>
          <a:p>
            <a:pPr eaLnBrk="1" fontAlgn="auto" hangingPunct="1">
              <a:spcAft>
                <a:spcPts val="0"/>
              </a:spcAft>
              <a:buFont typeface="Arial" pitchFamily="34" charset="0"/>
              <a:buChar char="•"/>
              <a:defRPr/>
            </a:pPr>
            <a:endParaRPr lang="en-US" sz="2000" dirty="0"/>
          </a:p>
        </p:txBody>
      </p:sp>
      <p:pic>
        <p:nvPicPr>
          <p:cNvPr id="6" name="Picture 5" descr="C:\Users\nancyk1\AppData\Local\Microsoft\Windows\Temporary Internet Files\Content.IE5\ME0RZHND\MC90028159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8536" y="4980010"/>
            <a:ext cx="814388"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Users\nancyk1\AppData\Local\Microsoft\Windows\Temporary Internet Files\Content.IE5\TUCU1U30\MC900432606[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5593" y="4973762"/>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2393" y="4980009"/>
            <a:ext cx="941388" cy="94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1" descr="C:\Program Files\Microsoft Office\MEDIA\CAGCAT10\j0196400.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39193" y="5033191"/>
            <a:ext cx="7810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C:\Users\nancyk1\AppData\Local\Microsoft\Windows\Temporary Internet Files\Content.IE5\ECTOY37A\MC900434778[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53593" y="4989534"/>
            <a:ext cx="808038"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C:\Users\nancyk1\AppData\Local\Microsoft\Windows\Temporary Internet Files\Content.IE5\TUCU1U30\MC900030044[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96593" y="4931591"/>
            <a:ext cx="8255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descr="C:\Program Files\Microsoft Office\MEDIA\CAGCAT10\j0195384.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56912" y="4821671"/>
            <a:ext cx="1044985" cy="1066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5830" y="6373813"/>
            <a:ext cx="1826141" cy="369332"/>
          </a:xfrm>
          <a:prstGeom prst="rect">
            <a:avLst/>
          </a:prstGeom>
        </p:spPr>
        <p:txBody>
          <a:bodyPr wrap="none">
            <a:spAutoFit/>
          </a:bodyPr>
          <a:lstStyle/>
          <a:p>
            <a:r>
              <a:rPr lang="en-US" dirty="0">
                <a:cs typeface="Arial" panose="020B0604020202020204" pitchFamily="34" charset="0"/>
              </a:rPr>
              <a:t>RCW 42.56.010</a:t>
            </a:r>
            <a:endParaRPr lang="en-US" dirty="0"/>
          </a:p>
        </p:txBody>
      </p:sp>
    </p:spTree>
    <p:extLst>
      <p:ext uri="{BB962C8B-B14F-4D97-AF65-F5344CB8AC3E}">
        <p14:creationId xmlns:p14="http://schemas.microsoft.com/office/powerpoint/2010/main" val="14841255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B6DA2BE-93A6-4C0E-BC3B-5C91D8DE6623}" type="slidenum">
              <a:rPr lang="en-US" smtClean="0"/>
              <a:pPr>
                <a:defRPr/>
              </a:pPr>
              <a:t>48</a:t>
            </a:fld>
            <a:endParaRPr lang="en-US" dirty="0"/>
          </a:p>
        </p:txBody>
      </p:sp>
      <p:sp>
        <p:nvSpPr>
          <p:cNvPr id="3" name="Content Placeholder 2"/>
          <p:cNvSpPr>
            <a:spLocks noGrp="1"/>
          </p:cNvSpPr>
          <p:nvPr>
            <p:ph idx="4294967295"/>
          </p:nvPr>
        </p:nvSpPr>
        <p:spPr>
          <a:xfrm>
            <a:off x="609600" y="1295400"/>
            <a:ext cx="9220200" cy="5334000"/>
          </a:xfrm>
        </p:spPr>
        <p:txBody>
          <a:bodyPr>
            <a:noAutofit/>
          </a:bodyPr>
          <a:lstStyle/>
          <a:p>
            <a:pPr marL="114300" indent="0">
              <a:lnSpc>
                <a:spcPct val="120000"/>
              </a:lnSpc>
              <a:buNone/>
            </a:pPr>
            <a:r>
              <a:rPr lang="en-US" sz="2800" b="1" i="1" dirty="0" err="1"/>
              <a:t>Nissen</a:t>
            </a:r>
            <a:r>
              <a:rPr lang="en-US" sz="2800" b="1" i="1" dirty="0"/>
              <a:t> v. Pierce County (2015)</a:t>
            </a:r>
            <a:endParaRPr lang="en-US" sz="2400" dirty="0"/>
          </a:p>
          <a:p>
            <a:pPr lvl="0">
              <a:lnSpc>
                <a:spcPct val="120000"/>
              </a:lnSpc>
              <a:buClrTx/>
              <a:buFont typeface="Arial" panose="020B0604020202020204" pitchFamily="34" charset="0"/>
              <a:buChar char="•"/>
            </a:pPr>
            <a:r>
              <a:rPr lang="en-US" sz="1800" dirty="0" smtClean="0"/>
              <a:t>Text </a:t>
            </a:r>
            <a:r>
              <a:rPr lang="en-US" sz="1800" dirty="0"/>
              <a:t>messages sent and received by a </a:t>
            </a:r>
            <a:r>
              <a:rPr lang="en-US" sz="1800" dirty="0" smtClean="0"/>
              <a:t>public </a:t>
            </a:r>
            <a:r>
              <a:rPr lang="en-US" sz="1800" dirty="0"/>
              <a:t>employee </a:t>
            </a:r>
            <a:r>
              <a:rPr lang="en-US" sz="1800" b="1" dirty="0">
                <a:solidFill>
                  <a:schemeClr val="accent1">
                    <a:lumMod val="50000"/>
                  </a:schemeClr>
                </a:solidFill>
              </a:rPr>
              <a:t>in the employee’s official </a:t>
            </a:r>
            <a:r>
              <a:rPr lang="en-US" sz="1800" b="1" dirty="0" smtClean="0">
                <a:solidFill>
                  <a:schemeClr val="accent1">
                    <a:lumMod val="50000"/>
                  </a:schemeClr>
                </a:solidFill>
              </a:rPr>
              <a:t>capacity </a:t>
            </a:r>
            <a:r>
              <a:rPr lang="en-US" sz="1800" dirty="0"/>
              <a:t>are public records of the employer, </a:t>
            </a:r>
            <a:r>
              <a:rPr lang="en-US" sz="1800" u="sng" dirty="0" smtClean="0"/>
              <a:t>regardless</a:t>
            </a:r>
            <a:r>
              <a:rPr lang="en-US" sz="1800" dirty="0" smtClean="0"/>
              <a:t> of the public or private nature of the </a:t>
            </a:r>
            <a:r>
              <a:rPr lang="en-US" sz="1800" u="sng" dirty="0" smtClean="0"/>
              <a:t>device</a:t>
            </a:r>
            <a:r>
              <a:rPr lang="en-US" sz="1800" dirty="0" smtClean="0"/>
              <a:t> used to create them; thus, even if the employee uses a private </a:t>
            </a:r>
            <a:r>
              <a:rPr lang="en-US" sz="1800" dirty="0"/>
              <a:t>cell phone.</a:t>
            </a:r>
          </a:p>
          <a:p>
            <a:pPr lvl="0">
              <a:lnSpc>
                <a:spcPct val="120000"/>
              </a:lnSpc>
              <a:buClrTx/>
              <a:buFont typeface="Arial" panose="020B0604020202020204" pitchFamily="34" charset="0"/>
              <a:buChar char="•"/>
            </a:pPr>
            <a:r>
              <a:rPr lang="en-US" sz="1800" dirty="0"/>
              <a:t>A record that an agency employee prepares, owns, uses, or retains </a:t>
            </a:r>
            <a:r>
              <a:rPr lang="en-US" sz="1800" b="1" i="1" dirty="0" smtClean="0">
                <a:solidFill>
                  <a:schemeClr val="accent1">
                    <a:lumMod val="50000"/>
                  </a:schemeClr>
                </a:solidFill>
              </a:rPr>
              <a:t>within </a:t>
            </a:r>
            <a:r>
              <a:rPr lang="en-US" sz="1800" b="1" i="1" dirty="0">
                <a:solidFill>
                  <a:schemeClr val="accent1">
                    <a:lumMod val="50000"/>
                  </a:schemeClr>
                </a:solidFill>
              </a:rPr>
              <a:t>the scope of </a:t>
            </a:r>
            <a:r>
              <a:rPr lang="en-US" sz="1800" b="1" i="1" dirty="0" smtClean="0">
                <a:solidFill>
                  <a:schemeClr val="accent1">
                    <a:lumMod val="50000"/>
                  </a:schemeClr>
                </a:solidFill>
              </a:rPr>
              <a:t>employment</a:t>
            </a:r>
            <a:r>
              <a:rPr lang="en-US" sz="1800" b="1" i="1" dirty="0" smtClean="0">
                <a:solidFill>
                  <a:schemeClr val="accent3"/>
                </a:solidFill>
              </a:rPr>
              <a:t> </a:t>
            </a:r>
            <a:r>
              <a:rPr lang="en-US" sz="1800" dirty="0" smtClean="0"/>
              <a:t>is </a:t>
            </a:r>
            <a:r>
              <a:rPr lang="en-US" sz="1800" dirty="0"/>
              <a:t>a record “prepared, owned, used </a:t>
            </a:r>
            <a:r>
              <a:rPr lang="en-US" sz="1800" dirty="0" smtClean="0"/>
              <a:t>or </a:t>
            </a:r>
            <a:r>
              <a:rPr lang="en-US" sz="1800" dirty="0"/>
              <a:t>retained by a state or local agency” under the </a:t>
            </a:r>
            <a:r>
              <a:rPr lang="en-US" sz="1800" dirty="0" smtClean="0"/>
              <a:t>PRA.  </a:t>
            </a:r>
          </a:p>
          <a:p>
            <a:pPr lvl="1">
              <a:lnSpc>
                <a:spcPct val="120000"/>
              </a:lnSpc>
              <a:buClrTx/>
              <a:buFont typeface="Arial" panose="020B0604020202020204" pitchFamily="34" charset="0"/>
              <a:buChar char="•"/>
            </a:pPr>
            <a:r>
              <a:rPr lang="en-US" sz="1800" dirty="0"/>
              <a:t>An employee’s communication is “within the scope of employment” </a:t>
            </a:r>
            <a:r>
              <a:rPr lang="en-US" sz="1800" i="1" dirty="0"/>
              <a:t>when the job requires it, the employer directs it, or it furthers the employer’s interests.</a:t>
            </a:r>
          </a:p>
          <a:p>
            <a:pPr lvl="1">
              <a:lnSpc>
                <a:spcPct val="120000"/>
              </a:lnSpc>
              <a:buClrTx/>
              <a:buFont typeface="Arial" panose="020B0604020202020204" pitchFamily="34" charset="0"/>
              <a:buChar char="•"/>
            </a:pPr>
            <a:r>
              <a:rPr lang="en-US" sz="1800" dirty="0"/>
              <a:t>This inquiry is always case - and record - specific.</a:t>
            </a:r>
          </a:p>
          <a:p>
            <a:pPr marL="628650" lvl="1" indent="-230188">
              <a:lnSpc>
                <a:spcPct val="120000"/>
              </a:lnSpc>
              <a:buClrTx/>
            </a:pPr>
            <a:r>
              <a:rPr lang="en-US" sz="1800" i="1" dirty="0"/>
              <a:t>The Nissen court equated “official capacity” with “scope of employment” when referring to an elected official.  </a:t>
            </a:r>
          </a:p>
        </p:txBody>
      </p:sp>
      <p:sp>
        <p:nvSpPr>
          <p:cNvPr id="7" name="AutoShape 6"/>
          <p:cNvSpPr txBox="1">
            <a:spLocks noChangeArrowheads="1"/>
          </p:cNvSpPr>
          <p:nvPr/>
        </p:nvSpPr>
        <p:spPr>
          <a:xfrm>
            <a:off x="304800" y="303929"/>
            <a:ext cx="7772400" cy="537882"/>
          </a:xfrm>
          <a:prstGeom prst="rect">
            <a:avLst/>
          </a:prstGeom>
        </p:spPr>
        <p:txBody>
          <a:bodyPr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3200" b="1" dirty="0">
                <a:solidFill>
                  <a:schemeClr val="tx1"/>
                </a:solidFill>
                <a:latin typeface="Arial" panose="020B0604020202020204" pitchFamily="34" charset="0"/>
                <a:ea typeface="+mn-ea"/>
                <a:cs typeface="Arial" panose="020B0604020202020204" pitchFamily="34" charset="0"/>
              </a:rPr>
              <a:t>Personal </a:t>
            </a:r>
            <a:r>
              <a:rPr lang="en-US" sz="3200" b="1" dirty="0" smtClean="0">
                <a:solidFill>
                  <a:schemeClr val="tx1"/>
                </a:solidFill>
                <a:latin typeface="Arial" panose="020B0604020202020204" pitchFamily="34" charset="0"/>
                <a:ea typeface="+mn-ea"/>
                <a:cs typeface="Arial" panose="020B0604020202020204" pitchFamily="34" charset="0"/>
              </a:rPr>
              <a:t>Devices – </a:t>
            </a:r>
            <a:r>
              <a:rPr lang="en-US" sz="3200" b="1" dirty="0" smtClean="0">
                <a:solidFill>
                  <a:schemeClr val="tx1"/>
                </a:solidFill>
                <a:latin typeface="Arial" panose="020B0604020202020204" pitchFamily="34" charset="0"/>
                <a:cs typeface="Arial" panose="020B0604020202020204" pitchFamily="34" charset="0"/>
              </a:rPr>
              <a:t>Text Messages</a:t>
            </a:r>
            <a:r>
              <a:rPr lang="en-US" sz="3200" b="1" dirty="0">
                <a:solidFill>
                  <a:schemeClr val="tx1"/>
                </a:solidFill>
                <a:latin typeface="Arial" panose="020B0604020202020204" pitchFamily="34" charset="0"/>
                <a:ea typeface="+mn-ea"/>
                <a:cs typeface="Arial" panose="020B0604020202020204" pitchFamily="34" charset="0"/>
              </a:rPr>
              <a:t> </a:t>
            </a:r>
            <a:endParaRPr lang="en-US" sz="3200" b="1" dirty="0">
              <a:solidFill>
                <a:schemeClr val="tx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2600" y="152400"/>
            <a:ext cx="1924775" cy="2013610"/>
          </a:xfrm>
          <a:prstGeom prst="rect">
            <a:avLst/>
          </a:prstGeom>
        </p:spPr>
      </p:pic>
    </p:spTree>
    <p:extLst>
      <p:ext uri="{BB962C8B-B14F-4D97-AF65-F5344CB8AC3E}">
        <p14:creationId xmlns:p14="http://schemas.microsoft.com/office/powerpoint/2010/main" val="19841073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B6DA2BE-93A6-4C0E-BC3B-5C91D8DE6623}" type="slidenum">
              <a:rPr lang="en-US" smtClean="0"/>
              <a:pPr>
                <a:defRPr/>
              </a:pPr>
              <a:t>49</a:t>
            </a:fld>
            <a:endParaRPr lang="en-US" dirty="0"/>
          </a:p>
        </p:txBody>
      </p:sp>
      <p:sp>
        <p:nvSpPr>
          <p:cNvPr id="3" name="Content Placeholder 2"/>
          <p:cNvSpPr>
            <a:spLocks noGrp="1"/>
          </p:cNvSpPr>
          <p:nvPr>
            <p:ph idx="4294967295"/>
          </p:nvPr>
        </p:nvSpPr>
        <p:spPr>
          <a:xfrm>
            <a:off x="533400" y="990600"/>
            <a:ext cx="10287000" cy="5791200"/>
          </a:xfrm>
        </p:spPr>
        <p:txBody>
          <a:bodyPr>
            <a:normAutofit/>
          </a:bodyPr>
          <a:lstStyle/>
          <a:p>
            <a:pPr>
              <a:buClrTx/>
              <a:buFont typeface="Arial" panose="020B0604020202020204" pitchFamily="34" charset="0"/>
              <a:buChar char="•"/>
            </a:pPr>
            <a:r>
              <a:rPr lang="en-US" sz="2000" dirty="0"/>
              <a:t>PRA requests for public records in a local elected official’s personal residence, on a personal computer, and in a personal email account (2016); and personal Facebook site (2018).</a:t>
            </a:r>
          </a:p>
          <a:p>
            <a:pPr>
              <a:buClrTx/>
              <a:buFont typeface="Arial" panose="020B0604020202020204" pitchFamily="34" charset="0"/>
              <a:buChar char="•"/>
            </a:pPr>
            <a:r>
              <a:rPr lang="en-US" sz="2000" dirty="0"/>
              <a:t>Court of Appeals:</a:t>
            </a:r>
          </a:p>
          <a:p>
            <a:pPr lvl="1">
              <a:buClrTx/>
              <a:buFont typeface="Arial" panose="020B0604020202020204" pitchFamily="34" charset="0"/>
              <a:buChar char="•"/>
            </a:pPr>
            <a:r>
              <a:rPr lang="en-US" i="1" u="sng" dirty="0"/>
              <a:t>West v. Vermillion, Puyallup </a:t>
            </a:r>
            <a:r>
              <a:rPr lang="en-US" dirty="0"/>
              <a:t>(2016):  Public records must be disclosed.  The constitutions do not provide an individual a privacy interest in those public records.  State Supreme Court denied review.  </a:t>
            </a:r>
            <a:r>
              <a:rPr lang="en-US" i="1" dirty="0"/>
              <a:t>(See upcoming slide on “privacy.”)</a:t>
            </a:r>
          </a:p>
          <a:p>
            <a:pPr lvl="1">
              <a:buClrTx/>
              <a:buFont typeface="Arial" panose="020B0604020202020204" pitchFamily="34" charset="0"/>
              <a:buChar char="•"/>
            </a:pPr>
            <a:r>
              <a:rPr lang="en-US" i="1" u="sng" dirty="0"/>
              <a:t>West v. Puyallup </a:t>
            </a:r>
            <a:r>
              <a:rPr lang="en-US" dirty="0"/>
              <a:t>(2018):  Facebook posts on an elected official‘s personal site are public records if they relate to the conduct of government and are prepared within the scope of employment or official capacity.</a:t>
            </a:r>
          </a:p>
        </p:txBody>
      </p:sp>
      <p:sp>
        <p:nvSpPr>
          <p:cNvPr id="15" name="AutoShape 6"/>
          <p:cNvSpPr txBox="1">
            <a:spLocks noChangeArrowheads="1"/>
          </p:cNvSpPr>
          <p:nvPr/>
        </p:nvSpPr>
        <p:spPr>
          <a:xfrm>
            <a:off x="304800" y="304800"/>
            <a:ext cx="6262913" cy="537882"/>
          </a:xfrm>
          <a:prstGeom prst="rect">
            <a:avLst/>
          </a:prstGeom>
        </p:spPr>
        <p:txBody>
          <a:bodyPr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eaLnBrk="0" hangingPunct="0"/>
            <a:r>
              <a:rPr lang="en-US" sz="3200" b="1" dirty="0">
                <a:solidFill>
                  <a:schemeClr val="tx1"/>
                </a:solidFill>
                <a:latin typeface="Arial" panose="020B0604020202020204" pitchFamily="34" charset="0"/>
                <a:ea typeface="+mn-ea"/>
                <a:cs typeface="Arial" panose="020B0604020202020204" pitchFamily="34" charset="0"/>
              </a:rPr>
              <a:t>Personal </a:t>
            </a:r>
            <a:r>
              <a:rPr lang="en-US" sz="3200" b="1" dirty="0" smtClean="0">
                <a:solidFill>
                  <a:schemeClr val="tx1"/>
                </a:solidFill>
                <a:latin typeface="Arial" panose="020B0604020202020204" pitchFamily="34" charset="0"/>
                <a:ea typeface="+mn-ea"/>
                <a:cs typeface="Arial" panose="020B0604020202020204" pitchFamily="34" charset="0"/>
              </a:rPr>
              <a:t>Accounts - </a:t>
            </a:r>
            <a:r>
              <a:rPr lang="en-US" sz="3200" b="1" dirty="0">
                <a:solidFill>
                  <a:schemeClr val="tx1"/>
                </a:solidFill>
                <a:latin typeface="Arial" panose="020B0604020202020204" pitchFamily="34" charset="0"/>
                <a:cs typeface="Arial" panose="020B0604020202020204" pitchFamily="34" charset="0"/>
              </a:rPr>
              <a:t>Social </a:t>
            </a:r>
            <a:r>
              <a:rPr lang="en-US" sz="3200" b="1" dirty="0" smtClean="0">
                <a:solidFill>
                  <a:schemeClr val="tx1"/>
                </a:solidFill>
                <a:latin typeface="Arial" panose="020B0604020202020204" pitchFamily="34" charset="0"/>
                <a:cs typeface="Arial" panose="020B0604020202020204" pitchFamily="34" charset="0"/>
              </a:rPr>
              <a:t>Media</a:t>
            </a:r>
            <a:endParaRPr lang="en-US" sz="3200" b="1" dirty="0">
              <a:solidFill>
                <a:schemeClr val="tx1"/>
              </a:solidFill>
              <a:latin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5004232"/>
            <a:ext cx="7696200" cy="1685696"/>
          </a:xfrm>
          <a:prstGeom prst="rect">
            <a:avLst/>
          </a:prstGeom>
        </p:spPr>
      </p:pic>
    </p:spTree>
    <p:extLst>
      <p:ext uri="{BB962C8B-B14F-4D97-AF65-F5344CB8AC3E}">
        <p14:creationId xmlns:p14="http://schemas.microsoft.com/office/powerpoint/2010/main" val="3389222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a:xfrm>
            <a:off x="369736" y="-166481"/>
            <a:ext cx="9906000" cy="1028700"/>
          </a:xfrm>
        </p:spPr>
        <p:txBody>
          <a:bodyPr/>
          <a:lstStyle/>
          <a:p>
            <a:pPr eaLnBrk="1" hangingPunct="1"/>
            <a:r>
              <a:rPr lang="en-US" sz="3200" b="1" dirty="0">
                <a:solidFill>
                  <a:schemeClr val="tx2">
                    <a:lumMod val="50000"/>
                  </a:schemeClr>
                </a:solidFill>
                <a:cs typeface="Arial" panose="020B0604020202020204" pitchFamily="34" charset="0"/>
              </a:rPr>
              <a:t>Washington’s Open Public Meetings Act (OPMA) </a:t>
            </a:r>
          </a:p>
        </p:txBody>
      </p:sp>
      <p:sp>
        <p:nvSpPr>
          <p:cNvPr id="5123" name="Rectangle 3"/>
          <p:cNvSpPr>
            <a:spLocks noGrp="1" noChangeArrowheads="1"/>
          </p:cNvSpPr>
          <p:nvPr>
            <p:ph type="body" sz="half" idx="1"/>
          </p:nvPr>
        </p:nvSpPr>
        <p:spPr>
          <a:xfrm>
            <a:off x="633172" y="1041434"/>
            <a:ext cx="10263428" cy="5003766"/>
          </a:xfrm>
        </p:spPr>
        <p:txBody>
          <a:bodyPr>
            <a:normAutofit/>
          </a:bodyPr>
          <a:lstStyle/>
          <a:p>
            <a:pPr>
              <a:buClr>
                <a:schemeClr val="accent1">
                  <a:lumMod val="50000"/>
                </a:schemeClr>
              </a:buClr>
            </a:pPr>
            <a:r>
              <a:rPr lang="en-US" sz="2800" dirty="0"/>
              <a:t>The Open Public Meetings Act (“OPMA”), </a:t>
            </a:r>
            <a:r>
              <a:rPr lang="en-US" sz="2800" dirty="0">
                <a:solidFill>
                  <a:srgbClr val="342F23"/>
                </a:solidFill>
              </a:rPr>
              <a:t>chapter 42.30 RCW</a:t>
            </a:r>
            <a:r>
              <a:rPr lang="en-US" sz="2800" dirty="0"/>
              <a:t>, was passed by the Legislature in </a:t>
            </a:r>
            <a:r>
              <a:rPr lang="en-US" sz="2800" dirty="0" smtClean="0"/>
              <a:t>1971.</a:t>
            </a:r>
          </a:p>
          <a:p>
            <a:pPr>
              <a:buClr>
                <a:schemeClr val="accent1">
                  <a:lumMod val="50000"/>
                </a:schemeClr>
              </a:buClr>
            </a:pPr>
            <a:r>
              <a:rPr lang="en-US" sz="2800" dirty="0" smtClean="0"/>
              <a:t>It was </a:t>
            </a:r>
            <a:r>
              <a:rPr lang="en-US" sz="2800" dirty="0"/>
              <a:t>part of a nationwide effort to make government affairs more open, accessible and responsive.  </a:t>
            </a:r>
            <a:endParaRPr lang="en-US" sz="2800" dirty="0" smtClean="0"/>
          </a:p>
          <a:p>
            <a:pPr>
              <a:buClr>
                <a:schemeClr val="accent1">
                  <a:lumMod val="50000"/>
                </a:schemeClr>
              </a:buClr>
            </a:pPr>
            <a:r>
              <a:rPr lang="en-US" sz="2800" dirty="0" smtClean="0"/>
              <a:t>It </a:t>
            </a:r>
            <a:r>
              <a:rPr lang="en-US" sz="2800" dirty="0"/>
              <a:t>was modeled on a California law known as the "Brown Act" and a similar Florida statute. </a:t>
            </a:r>
            <a:endParaRPr lang="en-US" sz="2800" dirty="0" smtClean="0">
              <a:solidFill>
                <a:schemeClr val="tx2">
                  <a:lumMod val="50000"/>
                </a:schemeClr>
              </a:solidFill>
            </a:endParaRPr>
          </a:p>
          <a:p>
            <a:pPr>
              <a:buClr>
                <a:schemeClr val="accent1">
                  <a:lumMod val="50000"/>
                </a:schemeClr>
              </a:buClr>
            </a:pPr>
            <a:r>
              <a:rPr lang="en-US" sz="2800" dirty="0" smtClean="0">
                <a:solidFill>
                  <a:schemeClr val="tx2">
                    <a:lumMod val="50000"/>
                  </a:schemeClr>
                </a:solidFill>
              </a:rPr>
              <a:t>Requires </a:t>
            </a:r>
            <a:r>
              <a:rPr lang="en-US" sz="2800" dirty="0">
                <a:solidFill>
                  <a:schemeClr val="tx2">
                    <a:lumMod val="50000"/>
                  </a:schemeClr>
                </a:solidFill>
              </a:rPr>
              <a:t>meetings to be open to the public, gavel to </a:t>
            </a:r>
            <a:r>
              <a:rPr lang="en-US" sz="2800" dirty="0" smtClean="0">
                <a:solidFill>
                  <a:schemeClr val="tx2">
                    <a:lumMod val="50000"/>
                  </a:schemeClr>
                </a:solidFill>
              </a:rPr>
              <a:t>gavel.</a:t>
            </a:r>
            <a:endParaRPr lang="en-US" sz="2800" dirty="0">
              <a:solidFill>
                <a:schemeClr val="tx2">
                  <a:lumMod val="50000"/>
                </a:schemeClr>
              </a:solidFill>
            </a:endParaRPr>
          </a:p>
          <a:p>
            <a:pPr>
              <a:buClr>
                <a:schemeClr val="accent1">
                  <a:lumMod val="50000"/>
                </a:schemeClr>
              </a:buClr>
            </a:pPr>
            <a:r>
              <a:rPr lang="en-US" sz="2800" dirty="0" smtClean="0">
                <a:solidFill>
                  <a:schemeClr val="tx2">
                    <a:lumMod val="50000"/>
                  </a:schemeClr>
                </a:solidFill>
              </a:rPr>
              <a:t>Codified at </a:t>
            </a:r>
            <a:r>
              <a:rPr lang="en-US" sz="2800" dirty="0" smtClean="0">
                <a:solidFill>
                  <a:schemeClr val="tx2">
                    <a:lumMod val="50000"/>
                  </a:schemeClr>
                </a:solidFill>
              </a:rPr>
              <a:t>chapter </a:t>
            </a:r>
            <a:r>
              <a:rPr lang="en-US" sz="2800" dirty="0" smtClean="0">
                <a:solidFill>
                  <a:schemeClr val="tx2">
                    <a:lumMod val="50000"/>
                  </a:schemeClr>
                </a:solidFill>
              </a:rPr>
              <a:t>42.30 RCW.</a:t>
            </a:r>
          </a:p>
          <a:p>
            <a:pPr>
              <a:buClr>
                <a:schemeClr val="accent1">
                  <a:lumMod val="50000"/>
                </a:schemeClr>
              </a:buClr>
            </a:pPr>
            <a:r>
              <a:rPr lang="en-US" sz="2800" dirty="0" smtClean="0">
                <a:solidFill>
                  <a:schemeClr val="tx2">
                    <a:lumMod val="50000"/>
                  </a:schemeClr>
                </a:solidFill>
              </a:rPr>
              <a:t>Replaced prior “open meetings law” at chapter 42.32 RCW which was far more limited in its scope.</a:t>
            </a:r>
            <a:endParaRPr lang="en-US" sz="2800" dirty="0">
              <a:solidFill>
                <a:schemeClr val="tx2">
                  <a:lumMod val="50000"/>
                </a:schemeClr>
              </a:solidFill>
            </a:endParaRPr>
          </a:p>
        </p:txBody>
      </p:sp>
      <p:sp>
        <p:nvSpPr>
          <p:cNvPr id="2" name="Slide Number Placeholder 1"/>
          <p:cNvSpPr>
            <a:spLocks noGrp="1"/>
          </p:cNvSpPr>
          <p:nvPr>
            <p:ph type="sldNum" sz="quarter" idx="12"/>
          </p:nvPr>
        </p:nvSpPr>
        <p:spPr/>
        <p:txBody>
          <a:bodyPr/>
          <a:lstStyle/>
          <a:p>
            <a:pPr>
              <a:defRPr/>
            </a:pPr>
            <a:fld id="{7BA58FC3-0988-40AB-9761-07BF02B60246}" type="slidenum">
              <a:rPr lang="en-US" smtClean="0"/>
              <a:pPr>
                <a:defRPr/>
              </a:pPr>
              <a:t>5</a:t>
            </a:fld>
            <a:endParaRPr lang="en-US" dirty="0"/>
          </a:p>
        </p:txBody>
      </p:sp>
    </p:spTree>
    <p:extLst>
      <p:ext uri="{BB962C8B-B14F-4D97-AF65-F5344CB8AC3E}">
        <p14:creationId xmlns:p14="http://schemas.microsoft.com/office/powerpoint/2010/main" val="39623133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0160000" cy="1143000"/>
          </a:xfrm>
        </p:spPr>
        <p:txBody>
          <a:bodyPr/>
          <a:lstStyle/>
          <a:p>
            <a:r>
              <a:rPr lang="en-US" sz="3200" b="1" i="1" dirty="0">
                <a:solidFill>
                  <a:schemeClr val="tx1"/>
                </a:solidFill>
              </a:rPr>
              <a:t>SEIU 925 v. UW </a:t>
            </a:r>
            <a:r>
              <a:rPr lang="en-US" sz="3200" b="1" dirty="0">
                <a:solidFill>
                  <a:schemeClr val="tx1"/>
                </a:solidFill>
              </a:rPr>
              <a:t>(Sept. 5, 2019)</a:t>
            </a:r>
            <a:r>
              <a:rPr lang="en-US" sz="3200" b="1" dirty="0"/>
              <a:t/>
            </a:r>
            <a:br>
              <a:rPr lang="en-US" sz="3200" b="1" dirty="0"/>
            </a:br>
            <a:endParaRPr lang="en-US" sz="2000" dirty="0"/>
          </a:p>
        </p:txBody>
      </p:sp>
      <p:sp>
        <p:nvSpPr>
          <p:cNvPr id="3" name="Content Placeholder 2"/>
          <p:cNvSpPr>
            <a:spLocks noGrp="1"/>
          </p:cNvSpPr>
          <p:nvPr>
            <p:ph idx="1"/>
          </p:nvPr>
        </p:nvSpPr>
        <p:spPr>
          <a:xfrm>
            <a:off x="685800" y="1270442"/>
            <a:ext cx="10160000" cy="4800600"/>
          </a:xfrm>
        </p:spPr>
        <p:txBody>
          <a:bodyPr>
            <a:normAutofit/>
          </a:bodyPr>
          <a:lstStyle/>
          <a:p>
            <a:pPr marL="114300" indent="0">
              <a:buNone/>
            </a:pPr>
            <a:r>
              <a:rPr lang="en-US" dirty="0" smtClean="0">
                <a:latin typeface="Arial" panose="020B0604020202020204" pitchFamily="34" charset="0"/>
                <a:cs typeface="Arial" panose="020B0604020202020204" pitchFamily="34" charset="0"/>
              </a:rPr>
              <a:t>Request for union </a:t>
            </a:r>
            <a:r>
              <a:rPr lang="en-US" dirty="0">
                <a:latin typeface="Arial" panose="020B0604020202020204" pitchFamily="34" charset="0"/>
                <a:cs typeface="Arial" panose="020B0604020202020204" pitchFamily="34" charset="0"/>
              </a:rPr>
              <a:t>organizing </a:t>
            </a:r>
            <a:r>
              <a:rPr lang="en-US" dirty="0" smtClean="0"/>
              <a:t>emails from </a:t>
            </a:r>
            <a:r>
              <a:rPr lang="en-US" dirty="0"/>
              <a:t>UW faculty </a:t>
            </a:r>
            <a:r>
              <a:rPr lang="en-US" dirty="0">
                <a:latin typeface="Arial" panose="020B0604020202020204" pitchFamily="34" charset="0"/>
                <a:cs typeface="Arial" panose="020B0604020202020204" pitchFamily="34" charset="0"/>
              </a:rPr>
              <a:t>on agency </a:t>
            </a:r>
            <a:r>
              <a:rPr lang="en-US" dirty="0" smtClean="0">
                <a:latin typeface="Arial" panose="020B0604020202020204" pitchFamily="34" charset="0"/>
                <a:cs typeface="Arial" panose="020B0604020202020204" pitchFamily="34" charset="0"/>
              </a:rPr>
              <a:t>servers. </a:t>
            </a:r>
          </a:p>
          <a:p>
            <a:pPr marL="114300" indent="0">
              <a:spcBef>
                <a:spcPts val="600"/>
              </a:spcBef>
              <a:buNone/>
            </a:pPr>
            <a:r>
              <a:rPr lang="en-US" dirty="0" smtClean="0">
                <a:latin typeface="Arial" panose="020B0604020202020204" pitchFamily="34" charset="0"/>
                <a:cs typeface="Arial" panose="020B0604020202020204" pitchFamily="34" charset="0"/>
              </a:rPr>
              <a:t>Washington State </a:t>
            </a:r>
            <a:r>
              <a:rPr lang="en-US" dirty="0">
                <a:latin typeface="Arial" panose="020B0604020202020204" pitchFamily="34" charset="0"/>
                <a:cs typeface="Arial" panose="020B0604020202020204" pitchFamily="34" charset="0"/>
              </a:rPr>
              <a:t>Supreme Court:</a:t>
            </a:r>
          </a:p>
          <a:p>
            <a:pPr>
              <a:buClrTx/>
            </a:pPr>
            <a:r>
              <a:rPr lang="en-US" dirty="0" smtClean="0">
                <a:latin typeface="Arial" panose="020B0604020202020204" pitchFamily="34" charset="0"/>
                <a:cs typeface="Arial" panose="020B0604020202020204" pitchFamily="34" charset="0"/>
              </a:rPr>
              <a:t>Not </a:t>
            </a:r>
            <a:r>
              <a:rPr lang="en-US" dirty="0">
                <a:latin typeface="Arial" panose="020B0604020202020204" pitchFamily="34" charset="0"/>
                <a:cs typeface="Arial" panose="020B0604020202020204" pitchFamily="34" charset="0"/>
              </a:rPr>
              <a:t>all records located on an agency server are public records by virtue of their location on an agency device or account</a:t>
            </a:r>
            <a:r>
              <a:rPr lang="en-US" dirty="0" smtClean="0">
                <a:latin typeface="Arial" panose="020B0604020202020204" pitchFamily="34" charset="0"/>
                <a:cs typeface="Arial" panose="020B0604020202020204" pitchFamily="34" charset="0"/>
              </a:rPr>
              <a:t>.  Record must meet the definition of “</a:t>
            </a:r>
            <a:r>
              <a:rPr lang="en-US" b="1" dirty="0" smtClean="0">
                <a:latin typeface="Arial" panose="020B0604020202020204" pitchFamily="34" charset="0"/>
                <a:cs typeface="Arial" panose="020B0604020202020204" pitchFamily="34" charset="0"/>
              </a:rPr>
              <a:t>public record</a:t>
            </a:r>
            <a:r>
              <a:rPr lang="en-US" dirty="0" smtClean="0">
                <a:latin typeface="Arial" panose="020B0604020202020204" pitchFamily="34" charset="0"/>
                <a:cs typeface="Arial" panose="020B0604020202020204" pitchFamily="34" charset="0"/>
              </a:rPr>
              <a:t>.”</a:t>
            </a:r>
          </a:p>
          <a:p>
            <a:pPr>
              <a:buClrTx/>
            </a:pPr>
            <a:r>
              <a:rPr lang="en-US" dirty="0" smtClean="0">
                <a:latin typeface="Arial" panose="020B0604020202020204" pitchFamily="34" charset="0"/>
                <a:cs typeface="Arial" panose="020B0604020202020204" pitchFamily="34" charset="0"/>
              </a:rPr>
              <a:t>“Public record” definition has three prongs:</a:t>
            </a:r>
          </a:p>
          <a:p>
            <a:pPr marL="914400" lvl="1" indent="-457200">
              <a:buNone/>
            </a:pPr>
            <a:r>
              <a:rPr lang="en-US" sz="2200" dirty="0">
                <a:latin typeface="Arial" panose="020B0604020202020204" pitchFamily="34" charset="0"/>
                <a:cs typeface="Arial" panose="020B0604020202020204" pitchFamily="34" charset="0"/>
              </a:rPr>
              <a:t>1</a:t>
            </a:r>
            <a:r>
              <a:rPr lang="en-US" sz="2200" dirty="0" smtClean="0">
                <a:latin typeface="Arial" panose="020B0604020202020204" pitchFamily="34" charset="0"/>
                <a:cs typeface="Arial" panose="020B0604020202020204" pitchFamily="34" charset="0"/>
              </a:rPr>
              <a:t>.	any </a:t>
            </a:r>
            <a:r>
              <a:rPr lang="en-US" sz="2200" dirty="0">
                <a:latin typeface="Arial" panose="020B0604020202020204" pitchFamily="34" charset="0"/>
                <a:cs typeface="Arial" panose="020B0604020202020204" pitchFamily="34" charset="0"/>
              </a:rPr>
              <a:t>writing;</a:t>
            </a:r>
          </a:p>
          <a:p>
            <a:pPr marL="914400" lvl="1" indent="-457200">
              <a:buNone/>
            </a:pPr>
            <a:r>
              <a:rPr lang="en-US" sz="2200" dirty="0">
                <a:latin typeface="Arial" panose="020B0604020202020204" pitchFamily="34" charset="0"/>
                <a:cs typeface="Arial" panose="020B0604020202020204" pitchFamily="34" charset="0"/>
              </a:rPr>
              <a:t>2</a:t>
            </a:r>
            <a:r>
              <a:rPr lang="en-US" sz="2200" dirty="0" smtClean="0">
                <a:latin typeface="Arial" panose="020B0604020202020204" pitchFamily="34" charset="0"/>
                <a:cs typeface="Arial" panose="020B0604020202020204" pitchFamily="34" charset="0"/>
              </a:rPr>
              <a:t>.	containing </a:t>
            </a:r>
            <a:r>
              <a:rPr lang="en-US" sz="2200" dirty="0">
                <a:latin typeface="Arial" panose="020B0604020202020204" pitchFamily="34" charset="0"/>
                <a:cs typeface="Arial" panose="020B0604020202020204" pitchFamily="34" charset="0"/>
              </a:rPr>
              <a:t>information relating to the conduct of government or the performance of any governmental or proprietary function; and</a:t>
            </a:r>
          </a:p>
          <a:p>
            <a:pPr marL="914400" lvl="1" indent="-457200">
              <a:buNone/>
            </a:pPr>
            <a:r>
              <a:rPr lang="en-US" sz="2200" dirty="0">
                <a:latin typeface="Arial" panose="020B0604020202020204" pitchFamily="34" charset="0"/>
                <a:cs typeface="Arial" panose="020B0604020202020204" pitchFamily="34" charset="0"/>
              </a:rPr>
              <a:t>3</a:t>
            </a:r>
            <a:r>
              <a:rPr lang="en-US" sz="2200" dirty="0" smtClean="0">
                <a:latin typeface="Arial" panose="020B0604020202020204" pitchFamily="34" charset="0"/>
                <a:cs typeface="Arial" panose="020B0604020202020204" pitchFamily="34" charset="0"/>
              </a:rPr>
              <a:t>.	prepared</a:t>
            </a:r>
            <a:r>
              <a:rPr lang="en-US" sz="2200" dirty="0">
                <a:latin typeface="Arial" panose="020B0604020202020204" pitchFamily="34" charset="0"/>
                <a:cs typeface="Arial" panose="020B0604020202020204" pitchFamily="34" charset="0"/>
              </a:rPr>
              <a:t>, owned, used, or retained by any state or local agency regardless of physical form or characteristics. </a:t>
            </a:r>
            <a:endParaRPr lang="en-US" sz="2200" dirty="0" smtClean="0">
              <a:latin typeface="Arial" panose="020B0604020202020204" pitchFamily="34" charset="0"/>
              <a:cs typeface="Arial" panose="020B0604020202020204" pitchFamily="34" charset="0"/>
            </a:endParaRPr>
          </a:p>
          <a:p>
            <a:pPr marL="411480" lvl="1" indent="0">
              <a:buNone/>
            </a:pP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pPr>
              <a:defRPr/>
            </a:pPr>
            <a:fld id="{9B6DA2BE-93A6-4C0E-BC3B-5C91D8DE6623}" type="slidenum">
              <a:rPr lang="en-US" smtClean="0"/>
              <a:pPr>
                <a:defRPr/>
              </a:pPr>
              <a:t>50</a:t>
            </a:fld>
            <a:endParaRPr lang="en-US" dirty="0"/>
          </a:p>
        </p:txBody>
      </p:sp>
      <p:sp>
        <p:nvSpPr>
          <p:cNvPr id="5" name="Rectangle 4"/>
          <p:cNvSpPr/>
          <p:nvPr/>
        </p:nvSpPr>
        <p:spPr>
          <a:xfrm>
            <a:off x="76200" y="6460176"/>
            <a:ext cx="2108269" cy="369332"/>
          </a:xfrm>
          <a:prstGeom prst="rect">
            <a:avLst/>
          </a:prstGeom>
        </p:spPr>
        <p:txBody>
          <a:bodyPr wrap="none">
            <a:spAutoFit/>
          </a:bodyPr>
          <a:lstStyle/>
          <a:p>
            <a:pPr marL="0" lvl="1"/>
            <a:r>
              <a:rPr lang="en-US" dirty="0">
                <a:latin typeface="Arial" panose="020B0604020202020204" pitchFamily="34" charset="0"/>
                <a:cs typeface="Arial" panose="020B0604020202020204" pitchFamily="34" charset="0"/>
              </a:rPr>
              <a:t>RCW 42.56.010(3)</a:t>
            </a:r>
          </a:p>
        </p:txBody>
      </p:sp>
    </p:spTree>
    <p:extLst>
      <p:ext uri="{BB962C8B-B14F-4D97-AF65-F5344CB8AC3E}">
        <p14:creationId xmlns:p14="http://schemas.microsoft.com/office/powerpoint/2010/main" val="36101741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8323"/>
            <a:ext cx="10160000" cy="1143000"/>
          </a:xfrm>
        </p:spPr>
        <p:txBody>
          <a:bodyPr/>
          <a:lstStyle/>
          <a:p>
            <a:r>
              <a:rPr lang="en-US" sz="4400" dirty="0" smtClean="0">
                <a:solidFill>
                  <a:schemeClr val="tx1"/>
                </a:solidFill>
              </a:rPr>
              <a:t>Request </a:t>
            </a:r>
            <a:r>
              <a:rPr lang="en-US" sz="4400" dirty="0">
                <a:solidFill>
                  <a:schemeClr val="tx1"/>
                </a:solidFill>
              </a:rPr>
              <a:t>and Litigation Trends</a:t>
            </a:r>
          </a:p>
        </p:txBody>
      </p:sp>
      <p:sp>
        <p:nvSpPr>
          <p:cNvPr id="4" name="Slide Number Placeholder 3"/>
          <p:cNvSpPr>
            <a:spLocks noGrp="1"/>
          </p:cNvSpPr>
          <p:nvPr>
            <p:ph type="sldNum" sz="quarter" idx="12"/>
          </p:nvPr>
        </p:nvSpPr>
        <p:spPr/>
        <p:txBody>
          <a:bodyPr/>
          <a:lstStyle/>
          <a:p>
            <a:pPr>
              <a:defRPr/>
            </a:pPr>
            <a:fld id="{9B6DA2BE-93A6-4C0E-BC3B-5C91D8DE6623}" type="slidenum">
              <a:rPr lang="en-US" smtClean="0"/>
              <a:pPr>
                <a:defRPr/>
              </a:pPr>
              <a:t>51</a:t>
            </a:fld>
            <a:endParaRPr lang="en-US" dirty="0"/>
          </a:p>
        </p:txBody>
      </p:sp>
      <p:sp>
        <p:nvSpPr>
          <p:cNvPr id="6" name="Rectangle 5"/>
          <p:cNvSpPr/>
          <p:nvPr/>
        </p:nvSpPr>
        <p:spPr>
          <a:xfrm>
            <a:off x="116186" y="4038600"/>
            <a:ext cx="2518638" cy="369332"/>
          </a:xfrm>
          <a:prstGeom prst="rect">
            <a:avLst/>
          </a:prstGeom>
        </p:spPr>
        <p:txBody>
          <a:bodyPr wrap="none">
            <a:spAutoFit/>
          </a:bodyPr>
          <a:lstStyle/>
          <a:p>
            <a:r>
              <a:rPr lang="en-US" dirty="0" smtClean="0">
                <a:latin typeface="Arial" panose="020B0604020202020204" pitchFamily="34" charset="0"/>
                <a:cs typeface="Arial" panose="020B0604020202020204" pitchFamily="34" charset="0"/>
              </a:rPr>
              <a:t>Federal News Network</a:t>
            </a:r>
            <a:endParaRPr lang="en-US" dirty="0"/>
          </a:p>
        </p:txBody>
      </p:sp>
      <p:pic>
        <p:nvPicPr>
          <p:cNvPr id="1026" name="Picture 2" descr="FOIA, graph, 2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187" y="1015875"/>
            <a:ext cx="5751214" cy="29181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g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492198"/>
            <a:ext cx="6267450" cy="348615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9028403" y="3307532"/>
            <a:ext cx="1954446" cy="369332"/>
          </a:xfrm>
          <a:prstGeom prst="rect">
            <a:avLst/>
          </a:prstGeom>
        </p:spPr>
        <p:txBody>
          <a:bodyPr wrap="none">
            <a:spAutoFit/>
          </a:bodyPr>
          <a:lstStyle/>
          <a:p>
            <a:r>
              <a:rPr lang="en-US" dirty="0" smtClean="0">
                <a:latin typeface="Arial" panose="020B0604020202020204" pitchFamily="34" charset="0"/>
                <a:cs typeface="Arial" panose="020B0604020202020204" pitchFamily="34" charset="0"/>
              </a:rPr>
              <a:t>The FOIA Project</a:t>
            </a:r>
            <a:endParaRPr lang="en-US" dirty="0"/>
          </a:p>
        </p:txBody>
      </p:sp>
    </p:spTree>
    <p:extLst>
      <p:ext uri="{BB962C8B-B14F-4D97-AF65-F5344CB8AC3E}">
        <p14:creationId xmlns:p14="http://schemas.microsoft.com/office/powerpoint/2010/main" val="33372980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62000" y="5035884"/>
            <a:ext cx="9753600" cy="1669716"/>
          </a:xfrm>
          <a:prstGeom prst="rect">
            <a:avLst/>
          </a:prstGeom>
          <a:solidFill>
            <a:srgbClr val="FFFE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381000" y="221655"/>
            <a:ext cx="8394261" cy="611574"/>
          </a:xfrm>
        </p:spPr>
        <p:txBody>
          <a:bodyPr>
            <a:normAutofit/>
          </a:bodyPr>
          <a:lstStyle/>
          <a:p>
            <a:pPr defTabSz="457207" fontAlgn="base">
              <a:spcAft>
                <a:spcPct val="0"/>
              </a:spcAft>
            </a:pPr>
            <a:r>
              <a:rPr lang="en-US" sz="3200" b="1" dirty="0">
                <a:solidFill>
                  <a:schemeClr val="tx1"/>
                </a:solidFill>
              </a:rPr>
              <a:t>What does a PRA Request Look Like?</a:t>
            </a:r>
          </a:p>
        </p:txBody>
      </p:sp>
      <p:sp>
        <p:nvSpPr>
          <p:cNvPr id="3" name="Content Placeholder 2"/>
          <p:cNvSpPr>
            <a:spLocks noGrp="1"/>
          </p:cNvSpPr>
          <p:nvPr>
            <p:ph idx="1"/>
          </p:nvPr>
        </p:nvSpPr>
        <p:spPr>
          <a:xfrm>
            <a:off x="1463834" y="1899703"/>
            <a:ext cx="5742710" cy="3048000"/>
          </a:xfrm>
        </p:spPr>
        <p:txBody>
          <a:bodyPr>
            <a:normAutofit fontScale="25000" lnSpcReduction="20000"/>
          </a:bodyPr>
          <a:lstStyle/>
          <a:p>
            <a:pPr>
              <a:spcBef>
                <a:spcPts val="600"/>
              </a:spcBef>
              <a:buClrTx/>
            </a:pPr>
            <a:r>
              <a:rPr lang="en-US" sz="7200" dirty="0"/>
              <a:t>Did you receive one? </a:t>
            </a:r>
          </a:p>
          <a:p>
            <a:pPr>
              <a:spcBef>
                <a:spcPts val="600"/>
              </a:spcBef>
              <a:buClrTx/>
            </a:pPr>
            <a:r>
              <a:rPr lang="en-US" sz="7200" dirty="0"/>
              <a:t>Test: “FAIR NOTICE”  </a:t>
            </a:r>
          </a:p>
          <a:p>
            <a:pPr>
              <a:spcBef>
                <a:spcPts val="600"/>
              </a:spcBef>
              <a:buClrTx/>
            </a:pPr>
            <a:r>
              <a:rPr lang="en-US" sz="7200" dirty="0"/>
              <a:t>Examples:</a:t>
            </a:r>
          </a:p>
          <a:p>
            <a:pPr marL="574675" indent="0">
              <a:lnSpc>
                <a:spcPct val="120000"/>
              </a:lnSpc>
              <a:spcBef>
                <a:spcPts val="600"/>
              </a:spcBef>
              <a:buNone/>
            </a:pPr>
            <a:r>
              <a:rPr lang="en-US" sz="6400" dirty="0"/>
              <a:t>Says “I am making </a:t>
            </a:r>
            <a:r>
              <a:rPr lang="en-US" sz="6400" b="1" dirty="0"/>
              <a:t>a public records request </a:t>
            </a:r>
            <a:r>
              <a:rPr lang="en-US" sz="6400" dirty="0"/>
              <a:t>for….”</a:t>
            </a:r>
          </a:p>
          <a:p>
            <a:pPr marL="574675" indent="0">
              <a:lnSpc>
                <a:spcPct val="120000"/>
              </a:lnSpc>
              <a:spcBef>
                <a:spcPts val="600"/>
              </a:spcBef>
              <a:buNone/>
            </a:pPr>
            <a:r>
              <a:rPr lang="en-US" sz="6400" dirty="0"/>
              <a:t>On the agency’s </a:t>
            </a:r>
            <a:r>
              <a:rPr lang="en-US" sz="6400" b="1" dirty="0"/>
              <a:t>Public Records Request form  </a:t>
            </a:r>
            <a:endParaRPr lang="en-US" sz="6400" dirty="0"/>
          </a:p>
          <a:p>
            <a:pPr marL="574675" indent="0">
              <a:lnSpc>
                <a:spcPct val="120000"/>
              </a:lnSpc>
              <a:spcBef>
                <a:spcPts val="600"/>
              </a:spcBef>
              <a:buNone/>
            </a:pPr>
            <a:r>
              <a:rPr lang="en-US" sz="6400" dirty="0"/>
              <a:t>Says it is a “</a:t>
            </a:r>
            <a:r>
              <a:rPr lang="en-US" sz="6400" b="1" dirty="0"/>
              <a:t>Public Records Act</a:t>
            </a:r>
            <a:r>
              <a:rPr lang="en-US" sz="6400" dirty="0"/>
              <a:t>” or “</a:t>
            </a:r>
            <a:r>
              <a:rPr lang="en-US" sz="6400" b="1" dirty="0"/>
              <a:t>PRA</a:t>
            </a:r>
            <a:r>
              <a:rPr lang="en-US" sz="6400" dirty="0"/>
              <a:t>” request </a:t>
            </a:r>
          </a:p>
          <a:p>
            <a:pPr marL="574675" indent="0">
              <a:lnSpc>
                <a:spcPct val="120000"/>
              </a:lnSpc>
              <a:spcBef>
                <a:spcPts val="600"/>
              </a:spcBef>
              <a:buNone/>
            </a:pPr>
            <a:r>
              <a:rPr lang="en-US" sz="6400" dirty="0"/>
              <a:t>Cites PRA  - </a:t>
            </a:r>
            <a:r>
              <a:rPr lang="en-US" sz="6400" b="1" dirty="0"/>
              <a:t>RCW 42.56, </a:t>
            </a:r>
            <a:r>
              <a:rPr lang="en-US" sz="6400" dirty="0"/>
              <a:t>“</a:t>
            </a:r>
            <a:r>
              <a:rPr lang="en-US" sz="6400" b="1" dirty="0"/>
              <a:t>Freedom of Information Act</a:t>
            </a:r>
            <a:r>
              <a:rPr lang="en-US" sz="6400" dirty="0"/>
              <a:t>” or “</a:t>
            </a:r>
            <a:r>
              <a:rPr lang="en-US" sz="6400" b="1" dirty="0" err="1"/>
              <a:t>FOIA</a:t>
            </a:r>
            <a:r>
              <a:rPr lang="en-US" sz="6400" b="1" dirty="0"/>
              <a:t>”</a:t>
            </a:r>
            <a:endParaRPr lang="en-US" sz="6400" dirty="0"/>
          </a:p>
          <a:p>
            <a:pPr marL="574675" indent="0">
              <a:lnSpc>
                <a:spcPct val="120000"/>
              </a:lnSpc>
              <a:spcBef>
                <a:spcPts val="600"/>
              </a:spcBef>
              <a:buNone/>
            </a:pPr>
            <a:r>
              <a:rPr lang="en-US" sz="6400" dirty="0"/>
              <a:t>Says “Attention:  </a:t>
            </a:r>
            <a:r>
              <a:rPr lang="en-US" sz="6400" b="1" dirty="0"/>
              <a:t>Public Records Officer</a:t>
            </a:r>
            <a:r>
              <a:rPr lang="en-US" sz="6400" dirty="0"/>
              <a:t>”</a:t>
            </a:r>
          </a:p>
          <a:p>
            <a:pPr>
              <a:spcBef>
                <a:spcPts val="600"/>
              </a:spcBef>
              <a:buClr>
                <a:schemeClr val="tx1"/>
              </a:buClr>
            </a:pPr>
            <a:r>
              <a:rPr lang="en-US" sz="7200" dirty="0"/>
              <a:t>No specific format or form required.</a:t>
            </a:r>
            <a:endParaRPr lang="en-US" sz="7200" b="1" dirty="0"/>
          </a:p>
          <a:p>
            <a:pPr indent="0">
              <a:lnSpc>
                <a:spcPct val="120000"/>
              </a:lnSpc>
              <a:spcBef>
                <a:spcPts val="0"/>
              </a:spcBef>
              <a:buNone/>
            </a:pPr>
            <a:r>
              <a:rPr lang="en-US" sz="6400" dirty="0"/>
              <a:t> </a:t>
            </a:r>
            <a:r>
              <a:rPr lang="en-US" sz="6400" b="1" dirty="0"/>
              <a:t>              </a:t>
            </a:r>
          </a:p>
          <a:p>
            <a:pPr marL="0" indent="0">
              <a:lnSpc>
                <a:spcPct val="120000"/>
              </a:lnSpc>
              <a:spcBef>
                <a:spcPts val="0"/>
              </a:spcBef>
              <a:buNone/>
            </a:pPr>
            <a:r>
              <a:rPr lang="en-US" sz="6400" b="1" dirty="0"/>
              <a:t>	</a:t>
            </a:r>
            <a:endParaRPr lang="en-US" dirty="0"/>
          </a:p>
        </p:txBody>
      </p:sp>
      <p:sp>
        <p:nvSpPr>
          <p:cNvPr id="4" name="Slide Number Placeholder 3"/>
          <p:cNvSpPr>
            <a:spLocks noGrp="1"/>
          </p:cNvSpPr>
          <p:nvPr>
            <p:ph type="sldNum" sz="quarter" idx="12"/>
          </p:nvPr>
        </p:nvSpPr>
        <p:spPr/>
        <p:txBody>
          <a:bodyPr/>
          <a:lstStyle/>
          <a:p>
            <a:pPr>
              <a:defRPr/>
            </a:pPr>
            <a:fld id="{9B6DA2BE-93A6-4C0E-BC3B-5C91D8DE6623}" type="slidenum">
              <a:rPr lang="en-US" smtClean="0"/>
              <a:pPr>
                <a:defRPr/>
              </a:pPr>
              <a:t>52</a:t>
            </a:fld>
            <a:endParaRPr lang="en-US" dirty="0"/>
          </a:p>
        </p:txBody>
      </p:sp>
      <p:sp>
        <p:nvSpPr>
          <p:cNvPr id="7" name="Right Arrow 6"/>
          <p:cNvSpPr/>
          <p:nvPr/>
        </p:nvSpPr>
        <p:spPr>
          <a:xfrm>
            <a:off x="1236640" y="5181600"/>
            <a:ext cx="623398" cy="564084"/>
          </a:xfrm>
          <a:prstGeom prst="rightArrow">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 name="Right Arrow 11"/>
          <p:cNvSpPr/>
          <p:nvPr/>
        </p:nvSpPr>
        <p:spPr>
          <a:xfrm>
            <a:off x="1236640" y="6136373"/>
            <a:ext cx="529814" cy="26820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 name="Rectangle 4"/>
          <p:cNvSpPr/>
          <p:nvPr/>
        </p:nvSpPr>
        <p:spPr>
          <a:xfrm>
            <a:off x="2241094" y="5135940"/>
            <a:ext cx="8045906" cy="1569660"/>
          </a:xfrm>
          <a:prstGeom prst="rect">
            <a:avLst/>
          </a:prstGeom>
        </p:spPr>
        <p:txBody>
          <a:bodyPr wrap="square">
            <a:spAutoFit/>
          </a:bodyPr>
          <a:lstStyle/>
          <a:p>
            <a:pPr>
              <a:lnSpc>
                <a:spcPct val="120000"/>
              </a:lnSpc>
              <a:spcBef>
                <a:spcPts val="0"/>
              </a:spcBef>
              <a:spcAft>
                <a:spcPts val="0"/>
              </a:spcAft>
            </a:pPr>
            <a:r>
              <a:rPr lang="en-US" sz="1600" b="1" i="1" dirty="0">
                <a:solidFill>
                  <a:srgbClr val="00B050"/>
                </a:solidFill>
                <a:latin typeface="Arial" panose="020B0604020202020204" pitchFamily="34" charset="0"/>
                <a:cs typeface="Arial" panose="020B0604020202020204" pitchFamily="34" charset="0"/>
              </a:rPr>
              <a:t>BEST PRACTICE</a:t>
            </a:r>
            <a:endParaRPr lang="en-US" sz="1600" b="1" dirty="0">
              <a:solidFill>
                <a:srgbClr val="00B050"/>
              </a:solidFill>
              <a:latin typeface="Arial" panose="020B0604020202020204" pitchFamily="34" charset="0"/>
              <a:cs typeface="Arial" panose="020B0604020202020204" pitchFamily="34" charset="0"/>
            </a:endParaRPr>
          </a:p>
          <a:p>
            <a:pPr>
              <a:lnSpc>
                <a:spcPct val="120000"/>
              </a:lnSpc>
              <a:spcBef>
                <a:spcPts val="0"/>
              </a:spcBef>
              <a:spcAft>
                <a:spcPts val="0"/>
              </a:spcAft>
            </a:pPr>
            <a:r>
              <a:rPr lang="en-US" sz="1600" b="1" dirty="0">
                <a:latin typeface="Arial" panose="020B0604020202020204" pitchFamily="34" charset="0"/>
                <a:cs typeface="Arial" panose="020B0604020202020204" pitchFamily="34" charset="0"/>
              </a:rPr>
              <a:t>REFER PERSONS TO PUBLIC RECORDS OFFICER.  </a:t>
            </a:r>
          </a:p>
          <a:p>
            <a:pPr>
              <a:lnSpc>
                <a:spcPct val="120000"/>
              </a:lnSpc>
              <a:spcBef>
                <a:spcPts val="0"/>
              </a:spcBef>
              <a:spcAft>
                <a:spcPts val="0"/>
              </a:spcAft>
            </a:pPr>
            <a:r>
              <a:rPr lang="en-US" sz="1600" b="1" dirty="0">
                <a:latin typeface="Arial" panose="020B0604020202020204" pitchFamily="34" charset="0"/>
                <a:cs typeface="Arial" panose="020B0604020202020204" pitchFamily="34" charset="0"/>
              </a:rPr>
              <a:t>	</a:t>
            </a:r>
          </a:p>
          <a:p>
            <a:pPr>
              <a:lnSpc>
                <a:spcPct val="120000"/>
              </a:lnSpc>
              <a:spcBef>
                <a:spcPts val="0"/>
              </a:spcBef>
              <a:spcAft>
                <a:spcPts val="0"/>
              </a:spcAft>
            </a:pPr>
            <a:r>
              <a:rPr lang="en-US" sz="1600" b="1" dirty="0">
                <a:latin typeface="Arial" panose="020B0604020202020204" pitchFamily="34" charset="0"/>
                <a:cs typeface="Arial" panose="020B0604020202020204" pitchFamily="34" charset="0"/>
              </a:rPr>
              <a:t>IF YOU RECEIVE A COMMUNICATION SUCH AS THOSE ABOVE, GET IT TO  PUBLIC RECORDS  OFFICER  </a:t>
            </a:r>
            <a:r>
              <a:rPr lang="en-US" sz="1600" b="1" u="dbl" dirty="0">
                <a:latin typeface="Arial" panose="020B0604020202020204" pitchFamily="34" charset="0"/>
                <a:cs typeface="Arial" panose="020B0604020202020204" pitchFamily="34" charset="0"/>
              </a:rPr>
              <a:t>ASAP.</a:t>
            </a:r>
          </a:p>
        </p:txBody>
      </p:sp>
      <p:sp>
        <p:nvSpPr>
          <p:cNvPr id="8" name="Rectangle 7"/>
          <p:cNvSpPr/>
          <p:nvPr/>
        </p:nvSpPr>
        <p:spPr>
          <a:xfrm>
            <a:off x="1066800" y="839522"/>
            <a:ext cx="8039595" cy="1015663"/>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No official format is required.  Agencies can recommend requesters use their form or web page. Must accept in person requests made during normal office hours. </a:t>
            </a:r>
            <a:endParaRPr lang="en-US" sz="2000" b="1"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stretch>
            <a:fillRect/>
          </a:stretch>
        </p:blipFill>
        <p:spPr>
          <a:xfrm>
            <a:off x="7206544" y="1841231"/>
            <a:ext cx="2740921" cy="3070187"/>
          </a:xfrm>
          <a:prstGeom prst="rect">
            <a:avLst/>
          </a:prstGeom>
        </p:spPr>
      </p:pic>
    </p:spTree>
    <p:extLst>
      <p:ext uri="{BB962C8B-B14F-4D97-AF65-F5344CB8AC3E}">
        <p14:creationId xmlns:p14="http://schemas.microsoft.com/office/powerpoint/2010/main" val="12470278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4800" y="288103"/>
            <a:ext cx="7620000" cy="811346"/>
          </a:xfrm>
        </p:spPr>
        <p:txBody>
          <a:bodyPr anchor="ctr">
            <a:normAutofit/>
          </a:bodyPr>
          <a:lstStyle/>
          <a:p>
            <a:r>
              <a:rPr lang="en-US" sz="3200" b="1" dirty="0">
                <a:solidFill>
                  <a:schemeClr val="tx1"/>
                </a:solidFill>
              </a:rPr>
              <a:t>From The </a:t>
            </a:r>
            <a:r>
              <a:rPr lang="en-US" sz="3200" b="1" dirty="0" smtClean="0">
                <a:solidFill>
                  <a:schemeClr val="tx1"/>
                </a:solidFill>
              </a:rPr>
              <a:t>Requesters </a:t>
            </a:r>
            <a:r>
              <a:rPr lang="en-US" sz="3200" b="1" dirty="0">
                <a:solidFill>
                  <a:schemeClr val="tx1"/>
                </a:solidFill>
              </a:rPr>
              <a:t>Perspective</a:t>
            </a:r>
          </a:p>
        </p:txBody>
      </p:sp>
      <p:sp>
        <p:nvSpPr>
          <p:cNvPr id="2" name="Slide Number Placeholder 1"/>
          <p:cNvSpPr>
            <a:spLocks noGrp="1"/>
          </p:cNvSpPr>
          <p:nvPr>
            <p:ph type="sldNum" sz="quarter" idx="12"/>
          </p:nvPr>
        </p:nvSpPr>
        <p:spPr/>
        <p:txBody>
          <a:bodyPr/>
          <a:lstStyle/>
          <a:p>
            <a:pPr>
              <a:defRPr/>
            </a:pPr>
            <a:fld id="{EF2816D2-2B78-4474-9B8D-855FCEEE2473}" type="slidenum">
              <a:rPr lang="en-US" smtClean="0"/>
              <a:pPr>
                <a:defRPr/>
              </a:pPr>
              <a:t>53</a:t>
            </a:fld>
            <a:endParaRPr lang="en-US" dirty="0"/>
          </a:p>
        </p:txBody>
      </p:sp>
      <p:sp>
        <p:nvSpPr>
          <p:cNvPr id="5" name="Rectangle 4"/>
          <p:cNvSpPr/>
          <p:nvPr/>
        </p:nvSpPr>
        <p:spPr>
          <a:xfrm>
            <a:off x="616449" y="1219200"/>
            <a:ext cx="9435561" cy="3939540"/>
          </a:xfrm>
          <a:prstGeom prst="rect">
            <a:avLst/>
          </a:prstGeom>
        </p:spPr>
        <p:txBody>
          <a:bodyPr wrap="square">
            <a:spAutoFit/>
          </a:bodyPr>
          <a:lstStyle/>
          <a:p>
            <a:pPr marL="342900" indent="-342900" eaLnBrk="1" fontAlgn="auto" hangingPunct="1">
              <a:spcBef>
                <a:spcPts val="600"/>
              </a:spcBef>
              <a:spcAft>
                <a:spcPts val="0"/>
              </a:spcAft>
              <a:buFont typeface="Arial" panose="020B0604020202020204" pitchFamily="34" charset="0"/>
              <a:buChar char="•"/>
              <a:defRPr/>
            </a:pPr>
            <a:r>
              <a:rPr lang="en-US" sz="2000" dirty="0" smtClean="0">
                <a:cs typeface="Arial" pitchFamily="34" charset="0"/>
              </a:rPr>
              <a:t>Persons must request </a:t>
            </a:r>
            <a:r>
              <a:rPr lang="en-US" sz="2000" b="1" dirty="0" smtClean="0">
                <a:cs typeface="Arial" pitchFamily="34" charset="0"/>
              </a:rPr>
              <a:t>identifiable public records </a:t>
            </a:r>
            <a:r>
              <a:rPr lang="en-US" sz="2000" dirty="0" smtClean="0">
                <a:cs typeface="Arial" pitchFamily="34" charset="0"/>
              </a:rPr>
              <a:t>from public agencies.</a:t>
            </a:r>
          </a:p>
          <a:p>
            <a:pPr marL="800100" lvl="1" indent="-342900">
              <a:spcBef>
                <a:spcPts val="600"/>
              </a:spcBef>
              <a:buFont typeface="Arial" panose="020B0604020202020204" pitchFamily="34" charset="0"/>
              <a:buChar char="•"/>
              <a:defRPr/>
            </a:pPr>
            <a:r>
              <a:rPr lang="en-US" sz="2000" dirty="0">
                <a:cs typeface="Arial" pitchFamily="34" charset="0"/>
              </a:rPr>
              <a:t>At minimum, requester must </a:t>
            </a:r>
            <a:r>
              <a:rPr lang="en-US" sz="2000" b="1" dirty="0">
                <a:cs typeface="Arial" pitchFamily="34" charset="0"/>
              </a:rPr>
              <a:t>identify documents with sufficient clarity to allow the agency to locate them</a:t>
            </a:r>
            <a:r>
              <a:rPr lang="en-US" sz="2000" dirty="0">
                <a:cs typeface="Arial" pitchFamily="34" charset="0"/>
              </a:rPr>
              <a:t>. </a:t>
            </a:r>
          </a:p>
          <a:p>
            <a:pPr marL="800100" lvl="1" indent="-342900">
              <a:spcBef>
                <a:spcPts val="600"/>
              </a:spcBef>
              <a:buFont typeface="Arial" panose="020B0604020202020204" pitchFamily="34" charset="0"/>
              <a:buChar char="•"/>
              <a:defRPr/>
            </a:pPr>
            <a:r>
              <a:rPr lang="en-US" sz="2000" dirty="0">
                <a:cs typeface="Arial" pitchFamily="34" charset="0"/>
              </a:rPr>
              <a:t>A request for “information” is not a request for “records” under the PRA.</a:t>
            </a:r>
          </a:p>
          <a:p>
            <a:pPr marL="342900" indent="-342900">
              <a:spcBef>
                <a:spcPts val="600"/>
              </a:spcBef>
              <a:buFont typeface="Arial" panose="020B0604020202020204" pitchFamily="34" charset="0"/>
              <a:buChar char="•"/>
              <a:defRPr/>
            </a:pPr>
            <a:r>
              <a:rPr lang="en-US" sz="2000" dirty="0" smtClean="0">
                <a:cs typeface="Arial" pitchFamily="34" charset="0"/>
              </a:rPr>
              <a:t>Requesters can ask to </a:t>
            </a:r>
            <a:r>
              <a:rPr lang="en-US" sz="2000" b="1" i="1" dirty="0" smtClean="0">
                <a:cs typeface="Arial" pitchFamily="34" charset="0"/>
              </a:rPr>
              <a:t>inspect</a:t>
            </a:r>
            <a:r>
              <a:rPr lang="en-US" sz="2000" dirty="0" smtClean="0">
                <a:cs typeface="Arial" pitchFamily="34" charset="0"/>
              </a:rPr>
              <a:t> records, or request </a:t>
            </a:r>
            <a:r>
              <a:rPr lang="en-US" sz="2000" b="1" i="1" dirty="0" smtClean="0">
                <a:cs typeface="Arial" pitchFamily="34" charset="0"/>
              </a:rPr>
              <a:t>copies</a:t>
            </a:r>
            <a:r>
              <a:rPr lang="en-US" sz="2000" dirty="0" smtClean="0">
                <a:cs typeface="Arial" pitchFamily="34" charset="0"/>
              </a:rPr>
              <a:t> of records.  Requests can be made via mail, </a:t>
            </a:r>
            <a:r>
              <a:rPr lang="en-US" sz="2000" dirty="0" smtClean="0">
                <a:cs typeface="Arial" pitchFamily="34" charset="0"/>
              </a:rPr>
              <a:t>email</a:t>
            </a:r>
            <a:r>
              <a:rPr lang="en-US" sz="2000" dirty="0" smtClean="0">
                <a:cs typeface="Arial" pitchFamily="34" charset="0"/>
              </a:rPr>
              <a:t>, in person.</a:t>
            </a:r>
          </a:p>
          <a:p>
            <a:pPr marL="342900" indent="-342900" eaLnBrk="1" fontAlgn="auto" hangingPunct="1">
              <a:spcBef>
                <a:spcPts val="600"/>
              </a:spcBef>
              <a:spcAft>
                <a:spcPts val="0"/>
              </a:spcAft>
              <a:buFont typeface="Arial" panose="020B0604020202020204" pitchFamily="34" charset="0"/>
              <a:buChar char="•"/>
              <a:defRPr/>
            </a:pPr>
            <a:r>
              <a:rPr lang="en-US" sz="2000" dirty="0">
                <a:cs typeface="Arial" pitchFamily="34" charset="0"/>
              </a:rPr>
              <a:t>Agencies can adopt procedures </a:t>
            </a:r>
            <a:r>
              <a:rPr lang="en-US" sz="2000" dirty="0" smtClean="0">
                <a:cs typeface="Arial" pitchFamily="34" charset="0"/>
              </a:rPr>
              <a:t>explaining where </a:t>
            </a:r>
            <a:r>
              <a:rPr lang="en-US" sz="2000" dirty="0">
                <a:cs typeface="Arial" pitchFamily="34" charset="0"/>
              </a:rPr>
              <a:t>requests must be </a:t>
            </a:r>
            <a:r>
              <a:rPr lang="en-US" sz="2000" dirty="0" smtClean="0">
                <a:cs typeface="Arial" pitchFamily="34" charset="0"/>
              </a:rPr>
              <a:t>submitted and other </a:t>
            </a:r>
            <a:r>
              <a:rPr lang="en-US" sz="2000" dirty="0">
                <a:cs typeface="Arial" pitchFamily="34" charset="0"/>
              </a:rPr>
              <a:t>procedures</a:t>
            </a:r>
            <a:r>
              <a:rPr lang="en-US" sz="2000" dirty="0" smtClean="0">
                <a:cs typeface="Arial" pitchFamily="34" charset="0"/>
              </a:rPr>
              <a:t>.</a:t>
            </a:r>
          </a:p>
          <a:p>
            <a:pPr marL="342900" indent="-342900">
              <a:spcBef>
                <a:spcPts val="600"/>
              </a:spcBef>
              <a:buFont typeface="Arial" panose="020B0604020202020204" pitchFamily="34" charset="0"/>
              <a:buChar char="•"/>
              <a:defRPr/>
            </a:pPr>
            <a:r>
              <a:rPr lang="en-US" sz="2000" dirty="0">
                <a:cs typeface="Arial" panose="020B0604020202020204" pitchFamily="34" charset="0"/>
              </a:rPr>
              <a:t>Generally </a:t>
            </a:r>
            <a:r>
              <a:rPr lang="en-US" sz="2000" dirty="0" smtClean="0">
                <a:cs typeface="Arial" panose="020B0604020202020204" pitchFamily="34" charset="0"/>
              </a:rPr>
              <a:t>no need </a:t>
            </a:r>
            <a:r>
              <a:rPr lang="en-US" sz="2000" dirty="0">
                <a:cs typeface="Arial" panose="020B0604020202020204" pitchFamily="34" charset="0"/>
              </a:rPr>
              <a:t>to identify </a:t>
            </a:r>
            <a:r>
              <a:rPr lang="en-US" sz="2000" b="1" dirty="0">
                <a:cs typeface="Arial" panose="020B0604020202020204" pitchFamily="34" charset="0"/>
              </a:rPr>
              <a:t>purpose</a:t>
            </a:r>
            <a:r>
              <a:rPr lang="en-US" sz="2000" dirty="0">
                <a:cs typeface="Arial" panose="020B0604020202020204" pitchFamily="34" charset="0"/>
              </a:rPr>
              <a:t> of request, unless required by law (e.g., restriction on providing lists of individuals for a commercial purpose</a:t>
            </a:r>
            <a:r>
              <a:rPr lang="en-US" sz="2000" dirty="0" smtClean="0">
                <a:cs typeface="Arial" panose="020B0604020202020204" pitchFamily="34" charset="0"/>
              </a:rPr>
              <a:t>).</a:t>
            </a:r>
          </a:p>
          <a:p>
            <a:pPr marL="342900" indent="-342900">
              <a:spcBef>
                <a:spcPts val="600"/>
              </a:spcBef>
              <a:buFont typeface="Arial" panose="020B0604020202020204" pitchFamily="34" charset="0"/>
              <a:buChar char="•"/>
              <a:defRPr/>
            </a:pPr>
            <a:r>
              <a:rPr lang="en-US" sz="2000" dirty="0">
                <a:cs typeface="Arial" panose="020B0604020202020204" pitchFamily="34" charset="0"/>
              </a:rPr>
              <a:t>Requestors may make PRA requests in addition to discovery in a law suit</a:t>
            </a:r>
            <a:r>
              <a:rPr lang="en-US" sz="2000" dirty="0" smtClean="0">
                <a:cs typeface="Arial" panose="020B0604020202020204" pitchFamily="34" charset="0"/>
              </a:rPr>
              <a:t>.	</a:t>
            </a:r>
            <a:endParaRPr lang="en-US" sz="2000" dirty="0"/>
          </a:p>
        </p:txBody>
      </p:sp>
      <p:grpSp>
        <p:nvGrpSpPr>
          <p:cNvPr id="7" name="Group 6"/>
          <p:cNvGrpSpPr/>
          <p:nvPr/>
        </p:nvGrpSpPr>
        <p:grpSpPr>
          <a:xfrm>
            <a:off x="9829800" y="308644"/>
            <a:ext cx="990600" cy="1319923"/>
            <a:chOff x="6350576" y="95972"/>
            <a:chExt cx="1326189" cy="1597312"/>
          </a:xfrm>
        </p:grpSpPr>
        <p:sp>
          <p:nvSpPr>
            <p:cNvPr id="4" name="Form"/>
            <p:cNvSpPr>
              <a:spLocks noEditPoints="1" noChangeArrowheads="1"/>
            </p:cNvSpPr>
            <p:nvPr/>
          </p:nvSpPr>
          <p:spPr bwMode="auto">
            <a:xfrm>
              <a:off x="6350576" y="95972"/>
              <a:ext cx="1250374" cy="1597312"/>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10800 h 21600"/>
                <a:gd name="T14" fmla="*/ 4740 w 21600"/>
                <a:gd name="T15" fmla="*/ 1309 h 21600"/>
                <a:gd name="T16" fmla="*/ 19410 w 21600"/>
                <a:gd name="T17" fmla="*/ 16331 h 21600"/>
              </a:gdLst>
              <a:ahLst/>
              <a:cxnLst>
                <a:cxn ang="0">
                  <a:pos x="T0" y="T1"/>
                </a:cxn>
                <a:cxn ang="0">
                  <a:pos x="T2" y="T3"/>
                </a:cxn>
                <a:cxn ang="0">
                  <a:pos x="T4" y="T5"/>
                </a:cxn>
                <a:cxn ang="0">
                  <a:pos x="T6" y="T7"/>
                </a:cxn>
                <a:cxn ang="0">
                  <a:pos x="T8" y="T9"/>
                </a:cxn>
                <a:cxn ang="0">
                  <a:pos x="T10" y="T11"/>
                </a:cxn>
                <a:cxn ang="0">
                  <a:pos x="T12" y="T13"/>
                </a:cxn>
              </a:cxnLst>
              <a:rect l="T14" t="T15" r="T16" b="T17"/>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12840" y="18507"/>
                  </a:moveTo>
                  <a:lnTo>
                    <a:pt x="16051" y="18507"/>
                  </a:lnTo>
                  <a:lnTo>
                    <a:pt x="16051" y="19260"/>
                  </a:lnTo>
                  <a:lnTo>
                    <a:pt x="12840" y="19260"/>
                  </a:lnTo>
                  <a:lnTo>
                    <a:pt x="12840" y="18507"/>
                  </a:lnTo>
                  <a:close/>
                </a:path>
                <a:path w="21600" h="21600" extrusionOk="0">
                  <a:moveTo>
                    <a:pt x="16731" y="18507"/>
                  </a:moveTo>
                  <a:lnTo>
                    <a:pt x="19941" y="18507"/>
                  </a:lnTo>
                  <a:lnTo>
                    <a:pt x="19941" y="19260"/>
                  </a:lnTo>
                  <a:lnTo>
                    <a:pt x="16731" y="19260"/>
                  </a:lnTo>
                  <a:lnTo>
                    <a:pt x="16731" y="18507"/>
                  </a:lnTo>
                  <a:close/>
                </a:path>
                <a:path w="21600" h="21600" extrusionOk="0">
                  <a:moveTo>
                    <a:pt x="1913" y="1194"/>
                  </a:moveTo>
                  <a:lnTo>
                    <a:pt x="3699" y="1194"/>
                  </a:lnTo>
                  <a:lnTo>
                    <a:pt x="2678" y="1832"/>
                  </a:lnTo>
                  <a:lnTo>
                    <a:pt x="2296" y="1538"/>
                  </a:lnTo>
                  <a:lnTo>
                    <a:pt x="2125" y="1636"/>
                  </a:lnTo>
                  <a:lnTo>
                    <a:pt x="2700" y="2078"/>
                  </a:lnTo>
                  <a:lnTo>
                    <a:pt x="3699" y="1440"/>
                  </a:lnTo>
                  <a:lnTo>
                    <a:pt x="3699" y="2176"/>
                  </a:lnTo>
                  <a:lnTo>
                    <a:pt x="1913" y="2176"/>
                  </a:lnTo>
                  <a:lnTo>
                    <a:pt x="1913" y="1194"/>
                  </a:lnTo>
                  <a:close/>
                </a:path>
                <a:path w="21600" h="21600" extrusionOk="0">
                  <a:moveTo>
                    <a:pt x="1913" y="2765"/>
                  </a:moveTo>
                  <a:lnTo>
                    <a:pt x="3699" y="2765"/>
                  </a:lnTo>
                  <a:lnTo>
                    <a:pt x="2678" y="3403"/>
                  </a:lnTo>
                  <a:lnTo>
                    <a:pt x="2296" y="3109"/>
                  </a:lnTo>
                  <a:lnTo>
                    <a:pt x="2125" y="3207"/>
                  </a:lnTo>
                  <a:lnTo>
                    <a:pt x="2700" y="3649"/>
                  </a:lnTo>
                  <a:lnTo>
                    <a:pt x="3699" y="3010"/>
                  </a:lnTo>
                  <a:lnTo>
                    <a:pt x="3699" y="3747"/>
                  </a:lnTo>
                  <a:lnTo>
                    <a:pt x="1913" y="3747"/>
                  </a:lnTo>
                  <a:lnTo>
                    <a:pt x="1913" y="2765"/>
                  </a:lnTo>
                  <a:close/>
                </a:path>
                <a:path w="21600" h="21600" extrusionOk="0">
                  <a:moveTo>
                    <a:pt x="1913" y="4336"/>
                  </a:moveTo>
                  <a:lnTo>
                    <a:pt x="3699" y="4336"/>
                  </a:lnTo>
                  <a:lnTo>
                    <a:pt x="2678" y="4974"/>
                  </a:lnTo>
                  <a:lnTo>
                    <a:pt x="2296" y="4680"/>
                  </a:lnTo>
                  <a:lnTo>
                    <a:pt x="2125" y="4778"/>
                  </a:lnTo>
                  <a:lnTo>
                    <a:pt x="2700" y="5220"/>
                  </a:lnTo>
                  <a:lnTo>
                    <a:pt x="3699" y="4581"/>
                  </a:lnTo>
                  <a:lnTo>
                    <a:pt x="3699" y="5318"/>
                  </a:lnTo>
                  <a:lnTo>
                    <a:pt x="1913" y="5318"/>
                  </a:lnTo>
                  <a:lnTo>
                    <a:pt x="1913" y="4336"/>
                  </a:lnTo>
                  <a:close/>
                </a:path>
                <a:path w="21600" h="21600" extrusionOk="0">
                  <a:moveTo>
                    <a:pt x="1913" y="5907"/>
                  </a:moveTo>
                  <a:lnTo>
                    <a:pt x="3699" y="5907"/>
                  </a:lnTo>
                  <a:lnTo>
                    <a:pt x="2678" y="6545"/>
                  </a:lnTo>
                  <a:lnTo>
                    <a:pt x="2296" y="6250"/>
                  </a:lnTo>
                  <a:lnTo>
                    <a:pt x="2125" y="6349"/>
                  </a:lnTo>
                  <a:lnTo>
                    <a:pt x="2700" y="6790"/>
                  </a:lnTo>
                  <a:lnTo>
                    <a:pt x="3699" y="6152"/>
                  </a:lnTo>
                  <a:lnTo>
                    <a:pt x="3699" y="6889"/>
                  </a:lnTo>
                  <a:lnTo>
                    <a:pt x="1913" y="6889"/>
                  </a:lnTo>
                  <a:lnTo>
                    <a:pt x="1913" y="5907"/>
                  </a:lnTo>
                  <a:close/>
                </a:path>
                <a:path w="21600" h="21600" extrusionOk="0">
                  <a:moveTo>
                    <a:pt x="1913" y="7478"/>
                  </a:moveTo>
                  <a:lnTo>
                    <a:pt x="3699" y="7478"/>
                  </a:lnTo>
                  <a:lnTo>
                    <a:pt x="2678" y="8116"/>
                  </a:lnTo>
                  <a:lnTo>
                    <a:pt x="2296" y="7821"/>
                  </a:lnTo>
                  <a:lnTo>
                    <a:pt x="2125" y="7919"/>
                  </a:lnTo>
                  <a:lnTo>
                    <a:pt x="2700" y="8361"/>
                  </a:lnTo>
                  <a:lnTo>
                    <a:pt x="3699" y="7723"/>
                  </a:lnTo>
                  <a:lnTo>
                    <a:pt x="3699" y="8460"/>
                  </a:lnTo>
                  <a:lnTo>
                    <a:pt x="1913" y="8460"/>
                  </a:lnTo>
                  <a:lnTo>
                    <a:pt x="1913" y="7478"/>
                  </a:lnTo>
                  <a:close/>
                </a:path>
                <a:path w="21600" h="21600" extrusionOk="0">
                  <a:moveTo>
                    <a:pt x="1913" y="9049"/>
                  </a:moveTo>
                  <a:lnTo>
                    <a:pt x="3699" y="9049"/>
                  </a:lnTo>
                  <a:lnTo>
                    <a:pt x="2678" y="9687"/>
                  </a:lnTo>
                  <a:lnTo>
                    <a:pt x="2296" y="9392"/>
                  </a:lnTo>
                  <a:lnTo>
                    <a:pt x="2125" y="9490"/>
                  </a:lnTo>
                  <a:lnTo>
                    <a:pt x="2700" y="9932"/>
                  </a:lnTo>
                  <a:lnTo>
                    <a:pt x="3699" y="9294"/>
                  </a:lnTo>
                  <a:lnTo>
                    <a:pt x="3699" y="10030"/>
                  </a:lnTo>
                  <a:lnTo>
                    <a:pt x="1913" y="10030"/>
                  </a:lnTo>
                  <a:lnTo>
                    <a:pt x="1913" y="9049"/>
                  </a:lnTo>
                  <a:close/>
                </a:path>
                <a:path w="21600" h="21600" extrusionOk="0">
                  <a:moveTo>
                    <a:pt x="1913" y="10620"/>
                  </a:moveTo>
                  <a:lnTo>
                    <a:pt x="3699" y="10620"/>
                  </a:lnTo>
                  <a:lnTo>
                    <a:pt x="2678" y="11258"/>
                  </a:lnTo>
                  <a:lnTo>
                    <a:pt x="2296" y="10963"/>
                  </a:lnTo>
                  <a:lnTo>
                    <a:pt x="2125" y="11061"/>
                  </a:lnTo>
                  <a:lnTo>
                    <a:pt x="2700" y="11503"/>
                  </a:lnTo>
                  <a:lnTo>
                    <a:pt x="3699" y="10865"/>
                  </a:lnTo>
                  <a:lnTo>
                    <a:pt x="3699" y="11601"/>
                  </a:lnTo>
                  <a:lnTo>
                    <a:pt x="1913" y="11601"/>
                  </a:lnTo>
                  <a:lnTo>
                    <a:pt x="1913" y="10620"/>
                  </a:lnTo>
                  <a:close/>
                </a:path>
                <a:path w="21600" h="21600" extrusionOk="0">
                  <a:moveTo>
                    <a:pt x="1913" y="12190"/>
                  </a:moveTo>
                  <a:lnTo>
                    <a:pt x="3699" y="12190"/>
                  </a:lnTo>
                  <a:lnTo>
                    <a:pt x="2678" y="12829"/>
                  </a:lnTo>
                  <a:lnTo>
                    <a:pt x="2296" y="12534"/>
                  </a:lnTo>
                  <a:lnTo>
                    <a:pt x="2125" y="12632"/>
                  </a:lnTo>
                  <a:lnTo>
                    <a:pt x="2700" y="13074"/>
                  </a:lnTo>
                  <a:lnTo>
                    <a:pt x="3699" y="12436"/>
                  </a:lnTo>
                  <a:lnTo>
                    <a:pt x="3699" y="13172"/>
                  </a:lnTo>
                  <a:lnTo>
                    <a:pt x="1913" y="13172"/>
                  </a:lnTo>
                  <a:lnTo>
                    <a:pt x="1913" y="12190"/>
                  </a:lnTo>
                  <a:close/>
                </a:path>
                <a:path w="21600" h="21600" extrusionOk="0">
                  <a:moveTo>
                    <a:pt x="1913" y="13761"/>
                  </a:moveTo>
                  <a:lnTo>
                    <a:pt x="3699" y="13761"/>
                  </a:lnTo>
                  <a:lnTo>
                    <a:pt x="2678" y="14400"/>
                  </a:lnTo>
                  <a:lnTo>
                    <a:pt x="2296" y="14105"/>
                  </a:lnTo>
                  <a:lnTo>
                    <a:pt x="2125" y="14203"/>
                  </a:lnTo>
                  <a:lnTo>
                    <a:pt x="2700" y="14645"/>
                  </a:lnTo>
                  <a:lnTo>
                    <a:pt x="3699" y="14007"/>
                  </a:lnTo>
                  <a:lnTo>
                    <a:pt x="3699" y="14743"/>
                  </a:lnTo>
                  <a:lnTo>
                    <a:pt x="1913" y="14743"/>
                  </a:lnTo>
                  <a:lnTo>
                    <a:pt x="1913" y="13761"/>
                  </a:lnTo>
                  <a:close/>
                </a:path>
                <a:path w="21600" h="21600" extrusionOk="0">
                  <a:moveTo>
                    <a:pt x="1913" y="15332"/>
                  </a:moveTo>
                  <a:lnTo>
                    <a:pt x="3699" y="15332"/>
                  </a:lnTo>
                  <a:lnTo>
                    <a:pt x="2678" y="15970"/>
                  </a:lnTo>
                  <a:lnTo>
                    <a:pt x="2296" y="15676"/>
                  </a:lnTo>
                  <a:lnTo>
                    <a:pt x="2125" y="15774"/>
                  </a:lnTo>
                  <a:lnTo>
                    <a:pt x="2700" y="16216"/>
                  </a:lnTo>
                  <a:lnTo>
                    <a:pt x="3699" y="15578"/>
                  </a:lnTo>
                  <a:lnTo>
                    <a:pt x="3699" y="16314"/>
                  </a:lnTo>
                  <a:lnTo>
                    <a:pt x="1913" y="16314"/>
                  </a:lnTo>
                  <a:lnTo>
                    <a:pt x="1913" y="15332"/>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8065" y="870275"/>
              <a:ext cx="1028700" cy="661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Rectangle 2"/>
          <p:cNvSpPr/>
          <p:nvPr/>
        </p:nvSpPr>
        <p:spPr>
          <a:xfrm>
            <a:off x="59902" y="6273225"/>
            <a:ext cx="8109795" cy="584775"/>
          </a:xfrm>
          <a:prstGeom prst="rect">
            <a:avLst/>
          </a:prstGeom>
        </p:spPr>
        <p:txBody>
          <a:bodyPr wrap="square">
            <a:spAutoFit/>
          </a:bodyPr>
          <a:lstStyle/>
          <a:p>
            <a:pPr eaLnBrk="1" fontAlgn="auto" hangingPunct="1">
              <a:spcBef>
                <a:spcPts val="0"/>
              </a:spcBef>
              <a:spcAft>
                <a:spcPts val="0"/>
              </a:spcAft>
              <a:defRPr/>
            </a:pPr>
            <a:r>
              <a:rPr lang="en-US" sz="1400" dirty="0">
                <a:cs typeface="Arial" panose="020B0604020202020204" pitchFamily="34" charset="0"/>
              </a:rPr>
              <a:t>RCW 42.56.520; RCW 42.56.080; RCW 42.56.040; RCW  42.56.100; </a:t>
            </a:r>
          </a:p>
          <a:p>
            <a:pPr eaLnBrk="1" fontAlgn="auto" hangingPunct="1">
              <a:spcBef>
                <a:spcPts val="0"/>
              </a:spcBef>
              <a:spcAft>
                <a:spcPts val="0"/>
              </a:spcAft>
              <a:defRPr/>
            </a:pPr>
            <a:r>
              <a:rPr lang="en-US" sz="1400" dirty="0" err="1">
                <a:cs typeface="Arial" panose="020B0604020202020204" pitchFamily="34" charset="0"/>
              </a:rPr>
              <a:t>Hangartner</a:t>
            </a:r>
            <a:r>
              <a:rPr lang="en-US" sz="1400" dirty="0">
                <a:cs typeface="Arial" panose="020B0604020202020204" pitchFamily="34" charset="0"/>
              </a:rPr>
              <a:t> v. City of Seattle; </a:t>
            </a:r>
            <a:r>
              <a:rPr lang="en-US" sz="1400" dirty="0" err="1">
                <a:cs typeface="Arial" panose="020B0604020202020204" pitchFamily="34" charset="0"/>
              </a:rPr>
              <a:t>Bonamy</a:t>
            </a:r>
            <a:r>
              <a:rPr lang="en-US" sz="1400" dirty="0">
                <a:cs typeface="Arial" panose="020B0604020202020204" pitchFamily="34" charset="0"/>
              </a:rPr>
              <a:t> v. City of Seattle; Hobbs v. State</a:t>
            </a:r>
            <a:r>
              <a:rPr lang="en-US" dirty="0">
                <a:cs typeface="Arial" panose="020B0604020202020204" pitchFamily="34" charset="0"/>
              </a:rPr>
              <a:t>.</a:t>
            </a:r>
          </a:p>
        </p:txBody>
      </p:sp>
    </p:spTree>
    <p:extLst>
      <p:ext uri="{BB962C8B-B14F-4D97-AF65-F5344CB8AC3E}">
        <p14:creationId xmlns:p14="http://schemas.microsoft.com/office/powerpoint/2010/main" val="27236677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9296400" cy="1243648"/>
          </a:xfrm>
        </p:spPr>
        <p:txBody>
          <a:bodyPr anchor="ctr">
            <a:normAutofit/>
          </a:bodyPr>
          <a:lstStyle/>
          <a:p>
            <a:pPr defTabSz="457207" fontAlgn="base">
              <a:spcAft>
                <a:spcPct val="0"/>
              </a:spcAft>
            </a:pPr>
            <a:r>
              <a:rPr lang="en-US" sz="3200" b="1" dirty="0">
                <a:solidFill>
                  <a:schemeClr val="tx1"/>
                </a:solidFill>
              </a:rPr>
              <a:t>Initial </a:t>
            </a:r>
            <a:r>
              <a:rPr lang="en-US" sz="3200" b="1" dirty="0" smtClean="0">
                <a:solidFill>
                  <a:schemeClr val="tx1"/>
                </a:solidFill>
              </a:rPr>
              <a:t>response, “The </a:t>
            </a:r>
            <a:r>
              <a:rPr lang="en-US" sz="3200" b="1" dirty="0">
                <a:solidFill>
                  <a:schemeClr val="tx1"/>
                </a:solidFill>
              </a:rPr>
              <a:t>5-day </a:t>
            </a:r>
            <a:r>
              <a:rPr lang="en-US" sz="3200" b="1" dirty="0" smtClean="0">
                <a:solidFill>
                  <a:schemeClr val="tx1"/>
                </a:solidFill>
              </a:rPr>
              <a:t>letter”</a:t>
            </a:r>
            <a:endParaRPr lang="en-US" sz="3200" b="1" dirty="0">
              <a:solidFill>
                <a:schemeClr val="tx1"/>
              </a:solidFill>
            </a:endParaRPr>
          </a:p>
        </p:txBody>
      </p:sp>
      <p:sp>
        <p:nvSpPr>
          <p:cNvPr id="2" name="Slide Number Placeholder 1"/>
          <p:cNvSpPr>
            <a:spLocks noGrp="1"/>
          </p:cNvSpPr>
          <p:nvPr>
            <p:ph type="sldNum" sz="quarter" idx="12"/>
          </p:nvPr>
        </p:nvSpPr>
        <p:spPr/>
        <p:txBody>
          <a:bodyPr/>
          <a:lstStyle/>
          <a:p>
            <a:pPr>
              <a:defRPr/>
            </a:pPr>
            <a:fld id="{EF2816D2-2B78-4474-9B8D-855FCEEE2473}" type="slidenum">
              <a:rPr lang="en-US" smtClean="0"/>
              <a:pPr>
                <a:defRPr/>
              </a:pPr>
              <a:t>54</a:t>
            </a:fld>
            <a:endParaRPr lang="en-US" dirty="0"/>
          </a:p>
        </p:txBody>
      </p:sp>
      <p:sp>
        <p:nvSpPr>
          <p:cNvPr id="3" name="Rectangle 2"/>
          <p:cNvSpPr/>
          <p:nvPr/>
        </p:nvSpPr>
        <p:spPr>
          <a:xfrm>
            <a:off x="1066800" y="1561688"/>
            <a:ext cx="9753600" cy="4909036"/>
          </a:xfrm>
          <a:prstGeom prst="rect">
            <a:avLst/>
          </a:prstGeom>
        </p:spPr>
        <p:txBody>
          <a:bodyPr wrap="square">
            <a:spAutoFit/>
          </a:bodyPr>
          <a:lstStyle/>
          <a:p>
            <a:pPr marL="285750" indent="-285750">
              <a:buFont typeface="Arial" panose="020B0604020202020204" pitchFamily="34" charset="0"/>
              <a:buChar char="•"/>
            </a:pPr>
            <a:r>
              <a:rPr lang="en-US" dirty="0" smtClean="0"/>
              <a:t>The </a:t>
            </a:r>
            <a:r>
              <a:rPr lang="en-US" dirty="0"/>
              <a:t>agency </a:t>
            </a:r>
            <a:r>
              <a:rPr lang="en-US" dirty="0" smtClean="0"/>
              <a:t>has </a:t>
            </a:r>
            <a:r>
              <a:rPr lang="en-US" sz="2000" b="1" u="sng" dirty="0"/>
              <a:t>five </a:t>
            </a:r>
            <a:r>
              <a:rPr lang="en-US" sz="2000" b="1" i="1" u="sng" dirty="0"/>
              <a:t>business</a:t>
            </a:r>
            <a:r>
              <a:rPr lang="en-US" sz="2000" b="1" u="sng" dirty="0"/>
              <a:t> days</a:t>
            </a:r>
            <a:r>
              <a:rPr lang="en-US" sz="2000" dirty="0"/>
              <a:t> </a:t>
            </a:r>
            <a:r>
              <a:rPr lang="en-US" dirty="0"/>
              <a:t>to </a:t>
            </a:r>
            <a:r>
              <a:rPr lang="en-US" dirty="0" smtClean="0"/>
              <a:t>respond to a public records request.</a:t>
            </a:r>
            <a:r>
              <a:rPr lang="en-US" dirty="0" smtClean="0">
                <a:cs typeface="Arial" panose="020B0604020202020204" pitchFamily="34" charset="0"/>
              </a:rPr>
              <a:t> </a:t>
            </a:r>
          </a:p>
          <a:p>
            <a:pPr marL="285750" indent="-285750">
              <a:buFont typeface="Arial" panose="020B0604020202020204" pitchFamily="34" charset="0"/>
              <a:buChar char="•"/>
            </a:pPr>
            <a:endParaRPr lang="en-US" dirty="0" smtClean="0"/>
          </a:p>
          <a:p>
            <a:pPr marL="285750" indent="-285750">
              <a:spcAft>
                <a:spcPts val="600"/>
              </a:spcAft>
              <a:buFont typeface="Arial" panose="020B0604020202020204" pitchFamily="34" charset="0"/>
              <a:buChar char="•"/>
            </a:pPr>
            <a:r>
              <a:rPr lang="en-US" dirty="0" smtClean="0"/>
              <a:t>Agency </a:t>
            </a:r>
            <a:r>
              <a:rPr lang="en-US" dirty="0"/>
              <a:t>response </a:t>
            </a:r>
            <a:r>
              <a:rPr lang="en-US" dirty="0" smtClean="0"/>
              <a:t>must do one of the following:</a:t>
            </a:r>
          </a:p>
          <a:p>
            <a:pPr marL="800100" lvl="1" indent="-342900">
              <a:buFont typeface="+mj-lt"/>
              <a:buAutoNum type="arabicPeriod"/>
            </a:pPr>
            <a:r>
              <a:rPr lang="en-US" b="1" dirty="0" smtClean="0"/>
              <a:t>Acknowledge </a:t>
            </a:r>
            <a:r>
              <a:rPr lang="en-US" b="1" dirty="0"/>
              <a:t>receipt </a:t>
            </a:r>
            <a:r>
              <a:rPr lang="en-US" dirty="0"/>
              <a:t>of the request and provide a reasonable estimate for a further </a:t>
            </a:r>
            <a:r>
              <a:rPr lang="en-US" dirty="0" smtClean="0"/>
              <a:t>response, provide records production date; </a:t>
            </a:r>
            <a:endParaRPr lang="en-US" dirty="0"/>
          </a:p>
          <a:p>
            <a:pPr marL="800100" lvl="1" indent="-342900">
              <a:buFont typeface="+mj-lt"/>
              <a:buAutoNum type="arabicPeriod"/>
            </a:pPr>
            <a:r>
              <a:rPr lang="en-US" b="1" dirty="0"/>
              <a:t>Fulfill the request</a:t>
            </a:r>
            <a:r>
              <a:rPr lang="en-US" dirty="0"/>
              <a:t>; </a:t>
            </a:r>
          </a:p>
          <a:p>
            <a:pPr marL="800100" lvl="1" indent="-342900">
              <a:buFont typeface="+mj-lt"/>
              <a:buAutoNum type="arabicPeriod"/>
            </a:pPr>
            <a:r>
              <a:rPr lang="en-US" b="1" dirty="0"/>
              <a:t>Provide an internet address and link </a:t>
            </a:r>
            <a:r>
              <a:rPr lang="en-US" dirty="0"/>
              <a:t>to the records on the agency’s </a:t>
            </a:r>
            <a:r>
              <a:rPr lang="en-US" dirty="0" smtClean="0"/>
              <a:t>website (which fulfills part or all of the request); </a:t>
            </a:r>
            <a:endParaRPr lang="en-US" dirty="0"/>
          </a:p>
          <a:p>
            <a:pPr marL="800100" lvl="1" indent="-342900">
              <a:buFont typeface="+mj-lt"/>
              <a:buAutoNum type="arabicPeriod"/>
            </a:pPr>
            <a:r>
              <a:rPr lang="en-US" b="1" dirty="0"/>
              <a:t>Seek </a:t>
            </a:r>
            <a:r>
              <a:rPr lang="en-US" b="1" dirty="0" smtClean="0"/>
              <a:t>clarification;</a:t>
            </a:r>
            <a:r>
              <a:rPr lang="en-US" dirty="0" smtClean="0"/>
              <a:t>  </a:t>
            </a:r>
            <a:r>
              <a:rPr lang="en-US" i="1" dirty="0" smtClean="0"/>
              <a:t>see upcoming </a:t>
            </a:r>
            <a:r>
              <a:rPr lang="en-US" i="1" dirty="0" smtClean="0"/>
              <a:t>slide; </a:t>
            </a:r>
            <a:r>
              <a:rPr lang="en-US" dirty="0" smtClean="0"/>
              <a:t>or</a:t>
            </a:r>
            <a:endParaRPr lang="en-US" dirty="0"/>
          </a:p>
          <a:p>
            <a:pPr marL="800100" lvl="1" indent="-342900">
              <a:buFont typeface="+mj-lt"/>
              <a:buAutoNum type="arabicPeriod"/>
            </a:pPr>
            <a:r>
              <a:rPr lang="en-US" b="1" dirty="0"/>
              <a:t>Deny</a:t>
            </a:r>
            <a:r>
              <a:rPr lang="en-US" dirty="0"/>
              <a:t> the request with an accompanying written statement of the specific reasons. </a:t>
            </a:r>
            <a:endParaRPr lang="en-US" dirty="0" smtClean="0"/>
          </a:p>
          <a:p>
            <a:pPr lvl="1"/>
            <a:endParaRPr lang="en-US" dirty="0" smtClean="0"/>
          </a:p>
          <a:p>
            <a:r>
              <a:rPr lang="en-US" b="1" dirty="0">
                <a:latin typeface="Arial" panose="020B0604020202020204" pitchFamily="34" charset="0"/>
                <a:cs typeface="Arial" panose="020B0604020202020204" pitchFamily="34" charset="0"/>
              </a:rPr>
              <a:t>PRA Log</a:t>
            </a:r>
            <a:r>
              <a:rPr lang="en-US" dirty="0">
                <a:latin typeface="Arial" panose="020B0604020202020204" pitchFamily="34" charset="0"/>
                <a:cs typeface="Arial" panose="020B0604020202020204" pitchFamily="34" charset="0"/>
              </a:rPr>
              <a:t>:  All agencies must maintain a log of all public record requests </a:t>
            </a:r>
            <a:r>
              <a:rPr lang="en-US" dirty="0" smtClean="0">
                <a:latin typeface="Arial" panose="020B0604020202020204" pitchFamily="34" charset="0"/>
                <a:cs typeface="Arial" panose="020B0604020202020204" pitchFamily="34" charset="0"/>
              </a:rPr>
              <a:t>received including at least the following: 1) </a:t>
            </a:r>
            <a:r>
              <a:rPr lang="en-US" dirty="0">
                <a:latin typeface="Arial" panose="020B0604020202020204" pitchFamily="34" charset="0"/>
                <a:cs typeface="Arial" panose="020B0604020202020204" pitchFamily="34" charset="0"/>
              </a:rPr>
              <a:t>the identity of the requestor, if provided, 2) the date the request was received, 3) the text of the original request, 4) a description of the records produced in response to the request, 5) a description of the records redacted or withheld and the reasons why, and 6) </a:t>
            </a: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date of the final disposition of the request. </a:t>
            </a:r>
          </a:p>
          <a:p>
            <a:pPr lvl="1"/>
            <a:r>
              <a:rPr lang="en-US" i="1" dirty="0" smtClean="0">
                <a:cs typeface="Arial" panose="020B0604020202020204" pitchFamily="34" charset="0"/>
              </a:rPr>
              <a:t>	</a:t>
            </a:r>
            <a:r>
              <a:rPr lang="en-US" sz="1600" i="1" dirty="0">
                <a:cs typeface="Arial" panose="020B0604020202020204" pitchFamily="34" charset="0"/>
              </a:rPr>
              <a:t>	</a:t>
            </a:r>
            <a:endParaRPr lang="en-US" sz="1600" i="1" dirty="0"/>
          </a:p>
        </p:txBody>
      </p:sp>
      <p:sp>
        <p:nvSpPr>
          <p:cNvPr id="5" name="Rectangle 4"/>
          <p:cNvSpPr/>
          <p:nvPr/>
        </p:nvSpPr>
        <p:spPr>
          <a:xfrm>
            <a:off x="-381000" y="6477000"/>
            <a:ext cx="3132589" cy="338554"/>
          </a:xfrm>
          <a:prstGeom prst="rect">
            <a:avLst/>
          </a:prstGeom>
        </p:spPr>
        <p:txBody>
          <a:bodyPr wrap="none">
            <a:spAutoFit/>
          </a:bodyPr>
          <a:lstStyle/>
          <a:p>
            <a:pPr lvl="1"/>
            <a:r>
              <a:rPr lang="en-US" sz="1600" dirty="0">
                <a:cs typeface="Arial" panose="020B0604020202020204" pitchFamily="34" charset="0"/>
              </a:rPr>
              <a:t>RCW 42.56.520, 40.14.026</a:t>
            </a:r>
          </a:p>
        </p:txBody>
      </p:sp>
    </p:spTree>
    <p:extLst>
      <p:ext uri="{BB962C8B-B14F-4D97-AF65-F5344CB8AC3E}">
        <p14:creationId xmlns:p14="http://schemas.microsoft.com/office/powerpoint/2010/main" val="24169563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9939"/>
            <a:ext cx="8202090" cy="1243648"/>
          </a:xfrm>
        </p:spPr>
        <p:txBody>
          <a:bodyPr anchor="ctr">
            <a:normAutofit/>
          </a:bodyPr>
          <a:lstStyle/>
          <a:p>
            <a:pPr defTabSz="457207" fontAlgn="base">
              <a:spcAft>
                <a:spcPct val="0"/>
              </a:spcAft>
            </a:pPr>
            <a:r>
              <a:rPr lang="en-US" sz="3200" b="1" dirty="0">
                <a:solidFill>
                  <a:schemeClr val="tx1"/>
                </a:solidFill>
              </a:rPr>
              <a:t>Third Party Notice</a:t>
            </a:r>
          </a:p>
        </p:txBody>
      </p:sp>
      <p:sp>
        <p:nvSpPr>
          <p:cNvPr id="2" name="Slide Number Placeholder 1"/>
          <p:cNvSpPr>
            <a:spLocks noGrp="1"/>
          </p:cNvSpPr>
          <p:nvPr>
            <p:ph type="sldNum" sz="quarter" idx="12"/>
          </p:nvPr>
        </p:nvSpPr>
        <p:spPr/>
        <p:txBody>
          <a:bodyPr/>
          <a:lstStyle/>
          <a:p>
            <a:pPr>
              <a:defRPr/>
            </a:pPr>
            <a:fld id="{EF2816D2-2B78-4474-9B8D-855FCEEE2473}" type="slidenum">
              <a:rPr lang="en-US" smtClean="0"/>
              <a:pPr>
                <a:defRPr/>
              </a:pPr>
              <a:t>55</a:t>
            </a:fld>
            <a:endParaRPr lang="en-US" dirty="0"/>
          </a:p>
        </p:txBody>
      </p:sp>
      <p:sp>
        <p:nvSpPr>
          <p:cNvPr id="3" name="Rectangle 2"/>
          <p:cNvSpPr/>
          <p:nvPr/>
        </p:nvSpPr>
        <p:spPr>
          <a:xfrm>
            <a:off x="1143000" y="1318023"/>
            <a:ext cx="9448799" cy="4616648"/>
          </a:xfrm>
          <a:prstGeom prst="rect">
            <a:avLst/>
          </a:prstGeom>
        </p:spPr>
        <p:txBody>
          <a:bodyPr wrap="square">
            <a:spAutoFit/>
          </a:bodyPr>
          <a:lstStyle/>
          <a:p>
            <a:r>
              <a:rPr lang="en-US" sz="2000" dirty="0" smtClean="0"/>
              <a:t>Third party notification is provided when an agency is releasing information that it believes is not exempt under the PRA, or another statute, but that an interested third party believes is not in the public interest.</a:t>
            </a:r>
          </a:p>
          <a:p>
            <a:endParaRPr lang="en-US" sz="2000" dirty="0"/>
          </a:p>
          <a:p>
            <a:r>
              <a:rPr lang="en-US" sz="2000" dirty="0" smtClean="0"/>
              <a:t>RCW 42.56.520 – Prompt response required</a:t>
            </a:r>
          </a:p>
          <a:p>
            <a:r>
              <a:rPr lang="en-US" sz="2000" dirty="0" smtClean="0"/>
              <a:t>- - - - -</a:t>
            </a:r>
          </a:p>
          <a:p>
            <a:r>
              <a:rPr lang="en-US" sz="2000" dirty="0" smtClean="0"/>
              <a:t>(2) </a:t>
            </a:r>
            <a:r>
              <a:rPr lang="en-US" sz="2000" dirty="0"/>
              <a:t>Additional time required to respond to a request may be based upon the </a:t>
            </a:r>
            <a:r>
              <a:rPr lang="en-US" sz="2000" dirty="0" smtClean="0"/>
              <a:t>need … to </a:t>
            </a:r>
            <a:r>
              <a:rPr lang="en-US" sz="2000" dirty="0"/>
              <a:t>notify third persons or agencies affected by the </a:t>
            </a:r>
            <a:r>
              <a:rPr lang="en-US" sz="2000" dirty="0" smtClean="0"/>
              <a:t>request…</a:t>
            </a: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Some examples include:</a:t>
            </a:r>
          </a:p>
          <a:p>
            <a:endParaRPr lang="en-US" sz="2000" dirty="0">
              <a:latin typeface="Arial" panose="020B0604020202020204" pitchFamily="34" charset="0"/>
              <a:cs typeface="Arial" panose="020B0604020202020204" pitchFamily="34" charset="0"/>
            </a:endParaRPr>
          </a:p>
          <a:p>
            <a:pPr lvl="1"/>
            <a:r>
              <a:rPr lang="en-US" sz="2000" dirty="0"/>
              <a:t>Information requested from agency staff’s personnel file.</a:t>
            </a:r>
          </a:p>
          <a:p>
            <a:pPr lvl="1"/>
            <a:r>
              <a:rPr lang="en-US" sz="2000" dirty="0"/>
              <a:t>Proprietary information from contractors or clientele. </a:t>
            </a:r>
          </a:p>
          <a:p>
            <a:endParaRPr lang="en-US" sz="1600" dirty="0">
              <a:latin typeface="Arial" panose="020B0604020202020204" pitchFamily="34" charset="0"/>
              <a:cs typeface="Arial" panose="020B0604020202020204" pitchFamily="34" charset="0"/>
            </a:endParaRPr>
          </a:p>
          <a:p>
            <a:pPr lvl="1"/>
            <a:r>
              <a:rPr lang="en-US" i="1" dirty="0" smtClean="0">
                <a:cs typeface="Arial" panose="020B0604020202020204" pitchFamily="34" charset="0"/>
              </a:rPr>
              <a:t>	</a:t>
            </a:r>
            <a:r>
              <a:rPr lang="en-US" sz="1600" i="1" dirty="0">
                <a:cs typeface="Arial" panose="020B0604020202020204" pitchFamily="34" charset="0"/>
              </a:rPr>
              <a:t>	</a:t>
            </a:r>
            <a:endParaRPr lang="en-US" sz="1600" i="1" dirty="0"/>
          </a:p>
        </p:txBody>
      </p:sp>
      <p:sp>
        <p:nvSpPr>
          <p:cNvPr id="5" name="Rectangle 4"/>
          <p:cNvSpPr/>
          <p:nvPr/>
        </p:nvSpPr>
        <p:spPr>
          <a:xfrm>
            <a:off x="-304800" y="6519446"/>
            <a:ext cx="4814075" cy="338554"/>
          </a:xfrm>
          <a:prstGeom prst="rect">
            <a:avLst/>
          </a:prstGeom>
        </p:spPr>
        <p:txBody>
          <a:bodyPr wrap="none">
            <a:spAutoFit/>
          </a:bodyPr>
          <a:lstStyle/>
          <a:p>
            <a:pPr lvl="1"/>
            <a:r>
              <a:rPr lang="en-US" sz="1600" dirty="0">
                <a:cs typeface="Arial" panose="020B0604020202020204" pitchFamily="34" charset="0"/>
              </a:rPr>
              <a:t>RCW 42.56.520, Doe v. Benton County, Zink, </a:t>
            </a:r>
          </a:p>
        </p:txBody>
      </p:sp>
    </p:spTree>
    <p:extLst>
      <p:ext uri="{BB962C8B-B14F-4D97-AF65-F5344CB8AC3E}">
        <p14:creationId xmlns:p14="http://schemas.microsoft.com/office/powerpoint/2010/main" val="26129397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84775"/>
            <a:ext cx="5461336" cy="674917"/>
          </a:xfrm>
        </p:spPr>
        <p:txBody>
          <a:bodyPr>
            <a:noAutofit/>
          </a:bodyPr>
          <a:lstStyle/>
          <a:p>
            <a:pPr algn="ctr"/>
            <a:r>
              <a:rPr lang="en-US" sz="2800" b="1" dirty="0">
                <a:solidFill>
                  <a:schemeClr val="bg2">
                    <a:lumMod val="25000"/>
                  </a:schemeClr>
                </a:solidFill>
              </a:rPr>
              <a:t>Records Management</a:t>
            </a:r>
            <a:br>
              <a:rPr lang="en-US" sz="2800" b="1" dirty="0">
                <a:solidFill>
                  <a:schemeClr val="bg2">
                    <a:lumMod val="25000"/>
                  </a:schemeClr>
                </a:solidFill>
              </a:rPr>
            </a:br>
            <a:r>
              <a:rPr lang="en-US" sz="2800" b="1" dirty="0">
                <a:solidFill>
                  <a:schemeClr val="bg2">
                    <a:lumMod val="25000"/>
                  </a:schemeClr>
                </a:solidFill>
              </a:rPr>
              <a:t>circa 1972</a:t>
            </a:r>
          </a:p>
        </p:txBody>
      </p:sp>
      <p:sp>
        <p:nvSpPr>
          <p:cNvPr id="3" name="Content Placeholder 2"/>
          <p:cNvSpPr>
            <a:spLocks noGrp="1"/>
          </p:cNvSpPr>
          <p:nvPr>
            <p:ph idx="1"/>
          </p:nvPr>
        </p:nvSpPr>
        <p:spPr>
          <a:xfrm>
            <a:off x="2057400" y="2273300"/>
            <a:ext cx="5772150" cy="3771900"/>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r>
              <a:rPr lang="en-US" dirty="0"/>
              <a:t>	</a:t>
            </a:r>
            <a:endParaRPr lang="en-US" dirty="0" smtClean="0"/>
          </a:p>
          <a:p>
            <a:pPr marL="0" indent="0">
              <a:buNone/>
            </a:pPr>
            <a:endParaRPr lang="en-US" sz="165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56</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2895600"/>
            <a:ext cx="2819400" cy="2889363"/>
          </a:xfrm>
          <a:prstGeom prst="rect">
            <a:avLst/>
          </a:prstGeom>
        </p:spPr>
      </p:pic>
      <p:pic>
        <p:nvPicPr>
          <p:cNvPr id="10" name="Picture 9"/>
          <p:cNvPicPr>
            <a:picLocks noChangeAspect="1"/>
          </p:cNvPicPr>
          <p:nvPr/>
        </p:nvPicPr>
        <p:blipFill>
          <a:blip r:embed="rId3"/>
          <a:stretch>
            <a:fillRect/>
          </a:stretch>
        </p:blipFill>
        <p:spPr>
          <a:xfrm>
            <a:off x="5019675" y="2743200"/>
            <a:ext cx="5939739" cy="3505200"/>
          </a:xfrm>
          <a:prstGeom prst="rect">
            <a:avLst/>
          </a:prstGeom>
        </p:spPr>
      </p:pic>
      <p:sp>
        <p:nvSpPr>
          <p:cNvPr id="11" name="Rectangle 10"/>
          <p:cNvSpPr/>
          <p:nvPr/>
        </p:nvSpPr>
        <p:spPr>
          <a:xfrm>
            <a:off x="5867400" y="1445179"/>
            <a:ext cx="4572000" cy="954107"/>
          </a:xfrm>
          <a:prstGeom prst="rect">
            <a:avLst/>
          </a:prstGeom>
        </p:spPr>
        <p:txBody>
          <a:bodyPr>
            <a:spAutoFit/>
          </a:bodyPr>
          <a:lstStyle/>
          <a:p>
            <a:pPr algn="ctr" eaLnBrk="1" hangingPunct="1"/>
            <a:r>
              <a:rPr lang="en-US" sz="2800" b="1" spc="-100" dirty="0">
                <a:solidFill>
                  <a:schemeClr val="bg2">
                    <a:lumMod val="25000"/>
                  </a:schemeClr>
                </a:solidFill>
                <a:latin typeface="Arial" panose="020B0604020202020204" pitchFamily="34" charset="0"/>
                <a:ea typeface="+mj-ea"/>
                <a:cs typeface="Arial" panose="020B0604020202020204" pitchFamily="34" charset="0"/>
              </a:rPr>
              <a:t>Records Management</a:t>
            </a:r>
            <a:br>
              <a:rPr lang="en-US" sz="2800" b="1" spc="-100" dirty="0">
                <a:solidFill>
                  <a:schemeClr val="bg2">
                    <a:lumMod val="25000"/>
                  </a:schemeClr>
                </a:solidFill>
                <a:latin typeface="Arial" panose="020B0604020202020204" pitchFamily="34" charset="0"/>
                <a:ea typeface="+mj-ea"/>
                <a:cs typeface="Arial" panose="020B0604020202020204" pitchFamily="34" charset="0"/>
              </a:rPr>
            </a:br>
            <a:r>
              <a:rPr lang="en-US" sz="2800" b="1" spc="-100" dirty="0">
                <a:solidFill>
                  <a:schemeClr val="bg2">
                    <a:lumMod val="25000"/>
                  </a:schemeClr>
                </a:solidFill>
                <a:latin typeface="Arial" panose="020B0604020202020204" pitchFamily="34" charset="0"/>
                <a:ea typeface="+mj-ea"/>
                <a:cs typeface="Arial" panose="020B0604020202020204" pitchFamily="34" charset="0"/>
              </a:rPr>
              <a:t>Today</a:t>
            </a:r>
          </a:p>
        </p:txBody>
      </p:sp>
      <p:sp>
        <p:nvSpPr>
          <p:cNvPr id="5" name="Rectangle 4"/>
          <p:cNvSpPr/>
          <p:nvPr/>
        </p:nvSpPr>
        <p:spPr>
          <a:xfrm>
            <a:off x="4676089" y="2451153"/>
            <a:ext cx="1752600" cy="888894"/>
          </a:xfrm>
          <a:prstGeom prst="rect">
            <a:avLst/>
          </a:prstGeom>
          <a:solidFill>
            <a:srgbClr val="F2F1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982200" y="5486400"/>
            <a:ext cx="1051611" cy="990600"/>
          </a:xfrm>
          <a:prstGeom prst="rect">
            <a:avLst/>
          </a:prstGeom>
          <a:solidFill>
            <a:srgbClr val="F2F1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285750" y="250063"/>
            <a:ext cx="7543800" cy="584775"/>
          </a:xfrm>
          <a:prstGeom prst="rect">
            <a:avLst/>
          </a:prstGeom>
        </p:spPr>
        <p:txBody>
          <a:bodyPr wrap="square">
            <a:spAutoFit/>
          </a:bodyPr>
          <a:lstStyle/>
          <a:p>
            <a:r>
              <a:rPr lang="en-US" sz="3200" b="1" dirty="0">
                <a:solidFill>
                  <a:schemeClr val="tx1">
                    <a:lumMod val="90000"/>
                    <a:lumOff val="10000"/>
                  </a:schemeClr>
                </a:solidFill>
                <a:latin typeface="Arial" panose="020B0604020202020204" pitchFamily="34" charset="0"/>
                <a:cs typeface="Arial" panose="020B0604020202020204" pitchFamily="34" charset="0"/>
              </a:rPr>
              <a:t>Searching For Public Records</a:t>
            </a:r>
            <a:endParaRPr lang="en-US" sz="3200" dirty="0">
              <a:solidFill>
                <a:schemeClr val="tx1">
                  <a:lumMod val="90000"/>
                  <a:lumOff val="10000"/>
                </a:schemeClr>
              </a:solidFill>
              <a:latin typeface="Arial" panose="020B0604020202020204" pitchFamily="34" charset="0"/>
            </a:endParaRPr>
          </a:p>
        </p:txBody>
      </p:sp>
    </p:spTree>
    <p:extLst>
      <p:ext uri="{BB962C8B-B14F-4D97-AF65-F5344CB8AC3E}">
        <p14:creationId xmlns:p14="http://schemas.microsoft.com/office/powerpoint/2010/main" val="14650874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10049"/>
            <a:ext cx="8337550" cy="1112838"/>
          </a:xfrm>
        </p:spPr>
        <p:txBody>
          <a:bodyPr/>
          <a:lstStyle/>
          <a:p>
            <a:r>
              <a:rPr lang="en-US" sz="2800" dirty="0" smtClean="0"/>
              <a:t>A Few </a:t>
            </a:r>
            <a:r>
              <a:rPr lang="en-US" sz="2800" dirty="0"/>
              <a:t>Words from Our State </a:t>
            </a:r>
            <a:r>
              <a:rPr lang="en-US" sz="2800" dirty="0" smtClean="0"/>
              <a:t>Supreme </a:t>
            </a:r>
            <a:r>
              <a:rPr lang="en-US" sz="2800" dirty="0"/>
              <a:t>Court on PRA Searches</a:t>
            </a:r>
            <a:endParaRPr lang="en-US" sz="1600" i="1" dirty="0"/>
          </a:p>
        </p:txBody>
      </p:sp>
      <p:sp>
        <p:nvSpPr>
          <p:cNvPr id="3" name="Content Placeholder 2"/>
          <p:cNvSpPr>
            <a:spLocks noGrp="1"/>
          </p:cNvSpPr>
          <p:nvPr>
            <p:ph idx="1"/>
          </p:nvPr>
        </p:nvSpPr>
        <p:spPr>
          <a:xfrm>
            <a:off x="990600" y="1905000"/>
            <a:ext cx="9220200" cy="4800600"/>
          </a:xfrm>
        </p:spPr>
        <p:txBody>
          <a:bodyPr>
            <a:normAutofit/>
          </a:bodyPr>
          <a:lstStyle/>
          <a:p>
            <a:pPr>
              <a:buClrTx/>
            </a:pPr>
            <a:r>
              <a:rPr lang="en-US" sz="2000" dirty="0"/>
              <a:t>“The adequacy of a search is judged by a standard of reasonableness, that is, the search must be reasonably calculated to uncover all relevant documents.” </a:t>
            </a:r>
          </a:p>
          <a:p>
            <a:pPr>
              <a:buClrTx/>
            </a:pPr>
            <a:r>
              <a:rPr lang="en-US" sz="2000" dirty="0"/>
              <a:t>“What will be considered reasonable will depend on the facts of each case.”</a:t>
            </a:r>
          </a:p>
          <a:p>
            <a:pPr>
              <a:buClrTx/>
            </a:pPr>
            <a:r>
              <a:rPr lang="en-US" sz="2000" dirty="0"/>
              <a:t>“When examining the circumstances of a case, then, the issue of whether the search was reasonably calculated and therefore adequate is separate from whether additional responsive documents exist but are not found.”</a:t>
            </a:r>
          </a:p>
          <a:p>
            <a:pPr>
              <a:buClrTx/>
            </a:pPr>
            <a:r>
              <a:rPr lang="en-US" sz="2000" dirty="0"/>
              <a:t>“[A] search need not be perfect, only </a:t>
            </a:r>
            <a:r>
              <a:rPr lang="en-US" sz="2000" dirty="0" smtClean="0"/>
              <a:t>adequate."</a:t>
            </a:r>
            <a:endParaRPr lang="en-US" sz="2000" dirty="0"/>
          </a:p>
        </p:txBody>
      </p:sp>
      <p:sp>
        <p:nvSpPr>
          <p:cNvPr id="4" name="Slide Number Placeholder 3"/>
          <p:cNvSpPr>
            <a:spLocks noGrp="1"/>
          </p:cNvSpPr>
          <p:nvPr>
            <p:ph type="sldNum" sz="quarter" idx="12"/>
          </p:nvPr>
        </p:nvSpPr>
        <p:spPr/>
        <p:txBody>
          <a:bodyPr/>
          <a:lstStyle/>
          <a:p>
            <a:pPr>
              <a:defRPr/>
            </a:pPr>
            <a:fld id="{9B6DA2BE-93A6-4C0E-BC3B-5C91D8DE6623}" type="slidenum">
              <a:rPr lang="en-US" smtClean="0"/>
              <a:pPr>
                <a:defRPr/>
              </a:pPr>
              <a:t>57</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3500" y="4846637"/>
            <a:ext cx="3336896" cy="1858963"/>
          </a:xfrm>
          <a:prstGeom prst="rect">
            <a:avLst/>
          </a:prstGeom>
        </p:spPr>
      </p:pic>
      <p:sp>
        <p:nvSpPr>
          <p:cNvPr id="6" name="AutoShape 2" descr="Image result for A Word From Our Sponsors TV"/>
          <p:cNvSpPr>
            <a:spLocks noChangeAspect="1" noChangeArrowheads="1"/>
          </p:cNvSpPr>
          <p:nvPr/>
        </p:nvSpPr>
        <p:spPr bwMode="auto">
          <a:xfrm>
            <a:off x="1587500" y="-822325"/>
            <a:ext cx="22860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stretch>
            <a:fillRect/>
          </a:stretch>
        </p:blipFill>
        <p:spPr>
          <a:xfrm>
            <a:off x="9328150" y="301625"/>
            <a:ext cx="1574800" cy="1181100"/>
          </a:xfrm>
          <a:prstGeom prst="rect">
            <a:avLst/>
          </a:prstGeom>
        </p:spPr>
      </p:pic>
      <p:sp>
        <p:nvSpPr>
          <p:cNvPr id="8" name="Rectangle 7"/>
          <p:cNvSpPr/>
          <p:nvPr/>
        </p:nvSpPr>
        <p:spPr>
          <a:xfrm>
            <a:off x="304800" y="80676"/>
            <a:ext cx="7543800" cy="584775"/>
          </a:xfrm>
          <a:prstGeom prst="rect">
            <a:avLst/>
          </a:prstGeom>
        </p:spPr>
        <p:txBody>
          <a:bodyPr wrap="square">
            <a:spAutoFit/>
          </a:bodyPr>
          <a:lstStyle/>
          <a:p>
            <a:r>
              <a:rPr lang="en-US" sz="3200" b="1" dirty="0">
                <a:solidFill>
                  <a:schemeClr val="tx1">
                    <a:lumMod val="90000"/>
                    <a:lumOff val="10000"/>
                  </a:schemeClr>
                </a:solidFill>
                <a:latin typeface="Arial" panose="020B0604020202020204" pitchFamily="34" charset="0"/>
                <a:cs typeface="Arial" panose="020B0604020202020204" pitchFamily="34" charset="0"/>
              </a:rPr>
              <a:t>Searching For Public Records</a:t>
            </a:r>
            <a:endParaRPr lang="en-US" sz="3200" dirty="0">
              <a:solidFill>
                <a:schemeClr val="tx1">
                  <a:lumMod val="90000"/>
                  <a:lumOff val="10000"/>
                </a:schemeClr>
              </a:solidFill>
              <a:latin typeface="Arial" panose="020B0604020202020204" pitchFamily="34" charset="0"/>
            </a:endParaRPr>
          </a:p>
        </p:txBody>
      </p:sp>
    </p:spTree>
    <p:extLst>
      <p:ext uri="{BB962C8B-B14F-4D97-AF65-F5344CB8AC3E}">
        <p14:creationId xmlns:p14="http://schemas.microsoft.com/office/powerpoint/2010/main" val="36095985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F2816D2-2B78-4474-9B8D-855FCEEE2473}" type="slidenum">
              <a:rPr lang="en-US" smtClean="0"/>
              <a:pPr>
                <a:defRPr/>
              </a:pPr>
              <a:t>58</a:t>
            </a:fld>
            <a:endParaRPr lang="en-US" dirty="0"/>
          </a:p>
        </p:txBody>
      </p:sp>
      <p:sp>
        <p:nvSpPr>
          <p:cNvPr id="3" name="Rectangle 2"/>
          <p:cNvSpPr/>
          <p:nvPr/>
        </p:nvSpPr>
        <p:spPr>
          <a:xfrm>
            <a:off x="990600" y="1020924"/>
            <a:ext cx="9525000" cy="4924425"/>
          </a:xfrm>
          <a:prstGeom prst="rect">
            <a:avLst/>
          </a:prstGeom>
        </p:spPr>
        <p:txBody>
          <a:bodyPr wrap="square">
            <a:spAutoFit/>
          </a:bodyPr>
          <a:lstStyle/>
          <a:p>
            <a:pPr marL="285750" indent="-285750">
              <a:spcBef>
                <a:spcPts val="600"/>
              </a:spcBef>
              <a:buFont typeface="Arial" panose="020B0604020202020204" pitchFamily="34" charset="0"/>
              <a:buChar char="•"/>
            </a:pPr>
            <a:r>
              <a:rPr lang="en-US" sz="2000" dirty="0"/>
              <a:t>An agency must conduct an </a:t>
            </a:r>
            <a:r>
              <a:rPr lang="en-US" sz="2000" b="1" dirty="0">
                <a:solidFill>
                  <a:srgbClr val="002060"/>
                </a:solidFill>
              </a:rPr>
              <a:t>adequate search </a:t>
            </a:r>
            <a:r>
              <a:rPr lang="en-US" sz="2000" dirty="0"/>
              <a:t>for responsive records.  </a:t>
            </a:r>
          </a:p>
          <a:p>
            <a:pPr marL="285750" indent="-285750">
              <a:spcBef>
                <a:spcPts val="600"/>
              </a:spcBef>
              <a:buFont typeface="Arial" panose="020B0604020202020204" pitchFamily="34" charset="0"/>
              <a:buChar char="•"/>
            </a:pPr>
            <a:r>
              <a:rPr lang="en-US" sz="2000" dirty="0"/>
              <a:t>PRO must have an understanding of the agency’s organization and business.</a:t>
            </a:r>
          </a:p>
          <a:p>
            <a:pPr marL="285750" indent="-285750">
              <a:spcBef>
                <a:spcPts val="600"/>
              </a:spcBef>
              <a:buFont typeface="Arial" panose="020B0604020202020204" pitchFamily="34" charset="0"/>
              <a:buChar char="•"/>
            </a:pPr>
            <a:r>
              <a:rPr lang="en-US" sz="2000" dirty="0"/>
              <a:t>The search should be </a:t>
            </a:r>
            <a:r>
              <a:rPr lang="en-US" sz="2000" b="1" dirty="0">
                <a:solidFill>
                  <a:srgbClr val="002060"/>
                </a:solidFill>
              </a:rPr>
              <a:t>reasonably</a:t>
            </a:r>
            <a:r>
              <a:rPr lang="en-US" sz="2000" dirty="0"/>
              <a:t> </a:t>
            </a:r>
            <a:r>
              <a:rPr lang="en-US" sz="2000" b="1" dirty="0">
                <a:solidFill>
                  <a:srgbClr val="002060"/>
                </a:solidFill>
              </a:rPr>
              <a:t>calculated</a:t>
            </a:r>
            <a:r>
              <a:rPr lang="en-US" sz="2000" dirty="0"/>
              <a:t> to uncover responsive records.</a:t>
            </a:r>
          </a:p>
          <a:p>
            <a:pPr marL="285750" indent="-285750">
              <a:spcBef>
                <a:spcPts val="600"/>
              </a:spcBef>
              <a:buFont typeface="Arial" panose="020B0604020202020204" pitchFamily="34" charset="0"/>
              <a:buChar char="•"/>
            </a:pPr>
            <a:r>
              <a:rPr lang="en-US" sz="2000" dirty="0"/>
              <a:t>The search should follow obvious leads to possible locations where records are likely to be found.</a:t>
            </a:r>
          </a:p>
          <a:p>
            <a:pPr marL="285750" indent="-285750">
              <a:spcBef>
                <a:spcPts val="600"/>
              </a:spcBef>
              <a:buFont typeface="Arial" panose="020B0604020202020204" pitchFamily="34" charset="0"/>
              <a:buChar char="•"/>
            </a:pPr>
            <a:r>
              <a:rPr lang="en-US" sz="2000" dirty="0"/>
              <a:t>If responsive public records are on or in employees’/officials’ personal devices, personal accounts, or personal files, those must be searched, too</a:t>
            </a:r>
            <a:r>
              <a:rPr lang="en-US" sz="2000" dirty="0" smtClean="0"/>
              <a:t>. May have to complete an affidavit to show the adequacy of your search.</a:t>
            </a:r>
            <a:endParaRPr lang="en-US" sz="2000" dirty="0"/>
          </a:p>
          <a:p>
            <a:pPr marL="285750" indent="-285750">
              <a:spcBef>
                <a:spcPts val="600"/>
              </a:spcBef>
              <a:buFont typeface="Arial" panose="020B0604020202020204" pitchFamily="34" charset="0"/>
              <a:buChar char="•"/>
            </a:pPr>
            <a:r>
              <a:rPr lang="en-US" sz="2000" dirty="0"/>
              <a:t>The focal point of the judicial inquiry is the agency’s search process, not the outcome of the search.</a:t>
            </a:r>
          </a:p>
          <a:p>
            <a:pPr marL="285750" indent="-285750">
              <a:spcBef>
                <a:spcPts val="600"/>
              </a:spcBef>
              <a:buFont typeface="Arial" panose="020B0604020202020204" pitchFamily="34" charset="0"/>
              <a:buChar char="•"/>
            </a:pPr>
            <a:r>
              <a:rPr lang="en-US" sz="2000" dirty="0"/>
              <a:t>The agency bears the burden of proof to show the adequacy of the search.   </a:t>
            </a:r>
          </a:p>
          <a:p>
            <a:pPr marL="285750" indent="-285750">
              <a:spcBef>
                <a:spcPts val="600"/>
              </a:spcBef>
              <a:buFont typeface="Arial" panose="020B0604020202020204" pitchFamily="34" charset="0"/>
              <a:buChar char="•"/>
            </a:pPr>
            <a:r>
              <a:rPr lang="en-US" sz="2000" dirty="0"/>
              <a:t>Provide missed records as soon as possible </a:t>
            </a:r>
            <a:r>
              <a:rPr lang="en-US" sz="2000" dirty="0" smtClean="0"/>
              <a:t>when located.</a:t>
            </a:r>
          </a:p>
          <a:p>
            <a:pPr marL="285750" indent="-285750">
              <a:spcBef>
                <a:spcPts val="600"/>
              </a:spcBef>
              <a:buFont typeface="Arial" panose="020B0604020202020204" pitchFamily="34" charset="0"/>
              <a:buChar char="•"/>
            </a:pPr>
            <a:r>
              <a:rPr lang="en-US" sz="2000" dirty="0" smtClean="0"/>
              <a:t>Can not charge for staff time searching or reviewing records. </a:t>
            </a:r>
            <a:endParaRPr lang="en-US" sz="2000" dirty="0"/>
          </a:p>
          <a:p>
            <a:r>
              <a:rPr lang="en-US" sz="1400" i="1" dirty="0">
                <a:latin typeface="Arial" panose="020B0604020202020204" pitchFamily="34" charset="0"/>
                <a:cs typeface="Arial" panose="020B0604020202020204" pitchFamily="34" charset="0"/>
              </a:rPr>
              <a:t>.</a:t>
            </a:r>
            <a:endParaRPr lang="en-US" sz="1400"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97516" y="5410200"/>
            <a:ext cx="1447800"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533400" y="228600"/>
            <a:ext cx="7055380" cy="1400530"/>
          </a:xfrm>
          <a:prstGeom prst="rect">
            <a:avLst/>
          </a:prstGeom>
        </p:spPr>
        <p:txBody>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solidFill>
                  <a:schemeClr val="tx1"/>
                </a:solidFill>
                <a:latin typeface="Arial" panose="020B0604020202020204" pitchFamily="34" charset="0"/>
                <a:cs typeface="Arial" panose="020B0604020202020204" pitchFamily="34" charset="0"/>
              </a:rPr>
              <a:t>Records Search Generally</a:t>
            </a:r>
            <a:endParaRPr lang="en-US" sz="3200" b="1"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75073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897128"/>
            <a:ext cx="8991600" cy="4751832"/>
          </a:xfrm>
        </p:spPr>
        <p:txBody>
          <a:bodyPr>
            <a:normAutofit fontScale="77500" lnSpcReduction="20000"/>
          </a:bodyPr>
          <a:lstStyle/>
          <a:p>
            <a:pPr marL="457200" indent="-457200" algn="just">
              <a:lnSpc>
                <a:spcPct val="120000"/>
              </a:lnSpc>
              <a:spcBef>
                <a:spcPts val="0"/>
              </a:spcBef>
              <a:buFont typeface="Wingdings" panose="05000000000000000000" pitchFamily="2" charset="2"/>
              <a:buChar char="q"/>
            </a:pPr>
            <a:r>
              <a:rPr lang="en-US" sz="1900" dirty="0"/>
              <a:t>For records that are not searched centrally by your PRO or designee: </a:t>
            </a:r>
          </a:p>
          <a:p>
            <a:pPr marL="461963" indent="0" algn="just">
              <a:lnSpc>
                <a:spcPct val="120000"/>
              </a:lnSpc>
              <a:spcBef>
                <a:spcPts val="0"/>
              </a:spcBef>
              <a:buNone/>
            </a:pPr>
            <a:r>
              <a:rPr lang="en-US" sz="1900" b="1" dirty="0" smtClean="0">
                <a:solidFill>
                  <a:srgbClr val="002060"/>
                </a:solidFill>
              </a:rPr>
              <a:t>YOU</a:t>
            </a:r>
            <a:r>
              <a:rPr lang="en-US" sz="1900" b="1" dirty="0" smtClean="0"/>
              <a:t> </a:t>
            </a:r>
            <a:r>
              <a:rPr lang="en-US" sz="1900" dirty="0"/>
              <a:t>must </a:t>
            </a:r>
            <a:r>
              <a:rPr lang="en-US" sz="1900" i="1" dirty="0"/>
              <a:t>promptly</a:t>
            </a:r>
            <a:r>
              <a:rPr lang="en-US" sz="1900" dirty="0" smtClean="0"/>
              <a:t>:</a:t>
            </a:r>
            <a:endParaRPr lang="en-US" sz="1100" dirty="0"/>
          </a:p>
          <a:p>
            <a:pPr lvl="1" algn="just">
              <a:lnSpc>
                <a:spcPct val="120000"/>
              </a:lnSpc>
              <a:spcBef>
                <a:spcPts val="600"/>
              </a:spcBef>
              <a:buClrTx/>
              <a:buFont typeface="Wingdings" panose="05000000000000000000" pitchFamily="2" charset="2"/>
              <a:buChar char="§"/>
            </a:pPr>
            <a:r>
              <a:rPr lang="en-US" sz="1900" b="1" dirty="0" smtClean="0">
                <a:solidFill>
                  <a:srgbClr val="002060"/>
                </a:solidFill>
              </a:rPr>
              <a:t>SEARCH</a:t>
            </a:r>
            <a:r>
              <a:rPr lang="en-US" sz="1900" dirty="0" smtClean="0"/>
              <a:t> </a:t>
            </a:r>
            <a:r>
              <a:rPr lang="en-US" sz="1900" dirty="0"/>
              <a:t>for your responsive records [agency devices/accounts, </a:t>
            </a:r>
            <a:r>
              <a:rPr lang="en-US" sz="1900" u="sng" dirty="0"/>
              <a:t>and</a:t>
            </a:r>
            <a:r>
              <a:rPr lang="en-US" sz="1900" dirty="0"/>
              <a:t> any personal devices/accounts/files (next slide), other locations], </a:t>
            </a:r>
          </a:p>
          <a:p>
            <a:pPr lvl="1" algn="just">
              <a:lnSpc>
                <a:spcPct val="120000"/>
              </a:lnSpc>
              <a:spcBef>
                <a:spcPts val="0"/>
              </a:spcBef>
              <a:buClrTx/>
              <a:buFont typeface="Wingdings" panose="05000000000000000000" pitchFamily="2" charset="2"/>
              <a:buChar char="§"/>
            </a:pPr>
            <a:r>
              <a:rPr lang="en-US" sz="1900" b="1" dirty="0" smtClean="0">
                <a:solidFill>
                  <a:srgbClr val="002060"/>
                </a:solidFill>
              </a:rPr>
              <a:t>RETAIN</a:t>
            </a:r>
            <a:r>
              <a:rPr lang="en-US" sz="1900" b="1" dirty="0" smtClean="0"/>
              <a:t> </a:t>
            </a:r>
            <a:r>
              <a:rPr lang="en-US" sz="1900" dirty="0"/>
              <a:t>them (do not delete/destroy them), and </a:t>
            </a:r>
          </a:p>
          <a:p>
            <a:pPr lvl="1" algn="just">
              <a:lnSpc>
                <a:spcPct val="120000"/>
              </a:lnSpc>
              <a:spcBef>
                <a:spcPts val="0"/>
              </a:spcBef>
              <a:buClrTx/>
              <a:buFont typeface="Wingdings" panose="05000000000000000000" pitchFamily="2" charset="2"/>
              <a:buChar char="§"/>
            </a:pPr>
            <a:r>
              <a:rPr lang="en-US" sz="1900" b="1" dirty="0" smtClean="0">
                <a:solidFill>
                  <a:srgbClr val="002060"/>
                </a:solidFill>
              </a:rPr>
              <a:t>PRODUCE</a:t>
            </a:r>
            <a:r>
              <a:rPr lang="en-US" sz="1900" dirty="0" smtClean="0"/>
              <a:t> </a:t>
            </a:r>
            <a:r>
              <a:rPr lang="en-US" sz="1900" dirty="0"/>
              <a:t>them to your PRO/designee per instructions.</a:t>
            </a:r>
          </a:p>
          <a:p>
            <a:pPr marL="201168" lvl="1" indent="0" algn="just">
              <a:lnSpc>
                <a:spcPct val="120000"/>
              </a:lnSpc>
              <a:spcBef>
                <a:spcPts val="0"/>
              </a:spcBef>
              <a:buNone/>
            </a:pPr>
            <a:endParaRPr lang="en-US" sz="1100" dirty="0"/>
          </a:p>
          <a:p>
            <a:pPr marL="457200" indent="-457200" algn="just">
              <a:lnSpc>
                <a:spcPct val="120000"/>
              </a:lnSpc>
              <a:spcBef>
                <a:spcPts val="0"/>
              </a:spcBef>
              <a:buFont typeface="Wingdings" panose="05000000000000000000" pitchFamily="2" charset="2"/>
              <a:buChar char="q"/>
            </a:pPr>
            <a:r>
              <a:rPr lang="en-US" sz="1900" dirty="0"/>
              <a:t>If you need more time, or if the request needs clarifying or you have questions, </a:t>
            </a:r>
            <a:r>
              <a:rPr lang="en-US" sz="1900" b="1" dirty="0" smtClean="0">
                <a:solidFill>
                  <a:srgbClr val="002060"/>
                </a:solidFill>
                <a:latin typeface="Arial" panose="020B0604020202020204" pitchFamily="34" charset="0"/>
                <a:cs typeface="Arial" panose="020B0604020202020204" pitchFamily="34" charset="0"/>
              </a:rPr>
              <a:t>YOU</a:t>
            </a:r>
            <a:r>
              <a:rPr lang="en-US" sz="1900" dirty="0"/>
              <a:t> must promptly: </a:t>
            </a:r>
            <a:endParaRPr lang="en-US" sz="1100" dirty="0"/>
          </a:p>
          <a:p>
            <a:pPr lvl="1" algn="just">
              <a:lnSpc>
                <a:spcPct val="120000"/>
              </a:lnSpc>
              <a:spcBef>
                <a:spcPts val="600"/>
              </a:spcBef>
              <a:buClrTx/>
              <a:buFont typeface="Wingdings" panose="05000000000000000000" pitchFamily="2" charset="2"/>
              <a:buChar char="§"/>
            </a:pPr>
            <a:r>
              <a:rPr lang="en-US" sz="1900" b="1" dirty="0" smtClean="0">
                <a:solidFill>
                  <a:srgbClr val="002060"/>
                </a:solidFill>
              </a:rPr>
              <a:t> TELL</a:t>
            </a:r>
            <a:r>
              <a:rPr lang="en-US" sz="1900" b="1" dirty="0" smtClean="0"/>
              <a:t> </a:t>
            </a:r>
            <a:r>
              <a:rPr lang="en-US" sz="1900" dirty="0"/>
              <a:t>that to your </a:t>
            </a:r>
            <a:r>
              <a:rPr lang="en-US" sz="1900" b="1" dirty="0">
                <a:solidFill>
                  <a:srgbClr val="002060"/>
                </a:solidFill>
              </a:rPr>
              <a:t>PRO/designee</a:t>
            </a:r>
            <a:r>
              <a:rPr lang="en-US" sz="1900" dirty="0"/>
              <a:t>, and </a:t>
            </a:r>
          </a:p>
          <a:p>
            <a:pPr lvl="1" algn="just">
              <a:lnSpc>
                <a:spcPct val="120000"/>
              </a:lnSpc>
              <a:spcBef>
                <a:spcPts val="600"/>
              </a:spcBef>
              <a:buClrTx/>
              <a:buFont typeface="Wingdings" panose="05000000000000000000" pitchFamily="2" charset="2"/>
              <a:buChar char="§"/>
            </a:pPr>
            <a:r>
              <a:rPr lang="en-US" sz="1900" dirty="0"/>
              <a:t> </a:t>
            </a:r>
            <a:r>
              <a:rPr lang="en-US" sz="1900" b="1" dirty="0">
                <a:solidFill>
                  <a:srgbClr val="002060"/>
                </a:solidFill>
              </a:rPr>
              <a:t>Explain WHY</a:t>
            </a:r>
            <a:r>
              <a:rPr lang="en-US" sz="1900" b="1" dirty="0"/>
              <a:t>. </a:t>
            </a:r>
          </a:p>
          <a:p>
            <a:pPr indent="-342900">
              <a:lnSpc>
                <a:spcPct val="120000"/>
              </a:lnSpc>
              <a:spcBef>
                <a:spcPts val="1200"/>
              </a:spcBef>
              <a:buFont typeface="Wingdings" panose="05000000000000000000" pitchFamily="2" charset="2"/>
              <a:buChar char="q"/>
            </a:pPr>
            <a:r>
              <a:rPr lang="en-US" b="1" dirty="0" smtClean="0">
                <a:latin typeface="Arial" panose="020B0604020202020204" pitchFamily="34" charset="0"/>
                <a:cs typeface="Arial" panose="020B0604020202020204" pitchFamily="34" charset="0"/>
              </a:rPr>
              <a:t> </a:t>
            </a:r>
            <a:r>
              <a:rPr lang="en-US" dirty="0" smtClean="0"/>
              <a:t>Cast a wide net and document all of your </a:t>
            </a:r>
            <a:r>
              <a:rPr lang="en-US" sz="2200" dirty="0" smtClean="0"/>
              <a:t>search </a:t>
            </a:r>
            <a:r>
              <a:rPr lang="en-US" sz="2200" dirty="0"/>
              <a:t>efforts</a:t>
            </a:r>
            <a:r>
              <a:rPr lang="en-US" sz="2200" dirty="0" smtClean="0"/>
              <a:t>.</a:t>
            </a:r>
            <a:endParaRPr lang="en-US" sz="1700" dirty="0" smtClean="0"/>
          </a:p>
          <a:p>
            <a:pPr lvl="1">
              <a:lnSpc>
                <a:spcPct val="120000"/>
              </a:lnSpc>
              <a:spcBef>
                <a:spcPts val="600"/>
              </a:spcBef>
              <a:buClrTx/>
              <a:buFont typeface="Wingdings" panose="05000000000000000000" pitchFamily="2" charset="2"/>
              <a:buChar char="§"/>
            </a:pPr>
            <a:r>
              <a:rPr lang="en-US" sz="1900" dirty="0" smtClean="0"/>
              <a:t>Search </a:t>
            </a:r>
            <a:r>
              <a:rPr lang="en-US" sz="1900" dirty="0"/>
              <a:t>terms used</a:t>
            </a:r>
          </a:p>
          <a:p>
            <a:pPr lvl="1">
              <a:lnSpc>
                <a:spcPct val="120000"/>
              </a:lnSpc>
              <a:buClrTx/>
              <a:buFont typeface="Wingdings" panose="05000000000000000000" pitchFamily="2" charset="2"/>
              <a:buChar char="§"/>
            </a:pPr>
            <a:r>
              <a:rPr lang="en-US" sz="1900" dirty="0" smtClean="0"/>
              <a:t>Locations </a:t>
            </a:r>
            <a:r>
              <a:rPr lang="en-US" sz="1900" dirty="0"/>
              <a:t>searched (accounts/devices)</a:t>
            </a:r>
          </a:p>
          <a:p>
            <a:pPr lvl="1">
              <a:lnSpc>
                <a:spcPct val="120000"/>
              </a:lnSpc>
              <a:buClrTx/>
              <a:buFont typeface="Wingdings" panose="05000000000000000000" pitchFamily="2" charset="2"/>
              <a:buChar char="§"/>
            </a:pPr>
            <a:r>
              <a:rPr lang="en-US" sz="1900" dirty="0" smtClean="0"/>
              <a:t>Description </a:t>
            </a:r>
            <a:r>
              <a:rPr lang="en-US" sz="1900" dirty="0"/>
              <a:t>of records produced &amp; how</a:t>
            </a:r>
          </a:p>
          <a:p>
            <a:pPr lvl="1">
              <a:lnSpc>
                <a:spcPct val="120000"/>
              </a:lnSpc>
              <a:buClrTx/>
              <a:buFont typeface="Wingdings" panose="05000000000000000000" pitchFamily="2" charset="2"/>
              <a:buChar char="§"/>
            </a:pPr>
            <a:r>
              <a:rPr lang="en-US" sz="1900" dirty="0" smtClean="0"/>
              <a:t>Description </a:t>
            </a:r>
            <a:r>
              <a:rPr lang="en-US" sz="1900" dirty="0"/>
              <a:t>of records not produced</a:t>
            </a:r>
          </a:p>
          <a:p>
            <a:pPr lvl="1">
              <a:lnSpc>
                <a:spcPct val="120000"/>
              </a:lnSpc>
              <a:buClrTx/>
              <a:buFont typeface="Wingdings" panose="05000000000000000000" pitchFamily="2" charset="2"/>
              <a:buChar char="§"/>
            </a:pPr>
            <a:r>
              <a:rPr lang="en-US" sz="1900" dirty="0" smtClean="0"/>
              <a:t>Other </a:t>
            </a:r>
            <a:r>
              <a:rPr lang="en-US" sz="1900" dirty="0"/>
              <a:t>relevant information</a:t>
            </a:r>
          </a:p>
          <a:p>
            <a:pPr marL="201168" lvl="1" indent="0">
              <a:buNone/>
            </a:pPr>
            <a:endParaRPr lang="en-US" b="1"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304800" y="58928"/>
            <a:ext cx="8610600" cy="838200"/>
          </a:xfrm>
        </p:spPr>
        <p:txBody>
          <a:bodyPr>
            <a:normAutofit/>
          </a:bodyPr>
          <a:lstStyle/>
          <a:p>
            <a:r>
              <a:rPr lang="en-US" sz="3200" b="1" dirty="0">
                <a:solidFill>
                  <a:schemeClr val="tx1"/>
                </a:solidFill>
              </a:rPr>
              <a:t>Your Search &amp; Production  Responsibilities</a:t>
            </a:r>
          </a:p>
        </p:txBody>
      </p:sp>
      <p:sp>
        <p:nvSpPr>
          <p:cNvPr id="4" name="Slide Number Placeholder 3"/>
          <p:cNvSpPr>
            <a:spLocks noGrp="1"/>
          </p:cNvSpPr>
          <p:nvPr>
            <p:ph type="sldNum" sz="quarter" idx="12"/>
          </p:nvPr>
        </p:nvSpPr>
        <p:spPr/>
        <p:txBody>
          <a:bodyPr/>
          <a:lstStyle/>
          <a:p>
            <a:pPr>
              <a:defRPr/>
            </a:pPr>
            <a:fld id="{9B6DA2BE-93A6-4C0E-BC3B-5C91D8DE6623}" type="slidenum">
              <a:rPr lang="en-US" smtClean="0"/>
              <a:pPr>
                <a:defRPr/>
              </a:pPr>
              <a:t>59</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4600527"/>
            <a:ext cx="2808255" cy="1870730"/>
          </a:xfrm>
          <a:prstGeom prst="rect">
            <a:avLst/>
          </a:prstGeom>
        </p:spPr>
      </p:pic>
    </p:spTree>
    <p:extLst>
      <p:ext uri="{BB962C8B-B14F-4D97-AF65-F5344CB8AC3E}">
        <p14:creationId xmlns:p14="http://schemas.microsoft.com/office/powerpoint/2010/main" val="1854146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6372" y="381000"/>
            <a:ext cx="5836920" cy="1056769"/>
          </a:xfrm>
        </p:spPr>
        <p:txBody>
          <a:bodyPr>
            <a:noAutofit/>
          </a:bodyPr>
          <a:lstStyle/>
          <a:p>
            <a:r>
              <a:rPr lang="en-US" sz="3600" b="1" dirty="0">
                <a:solidFill>
                  <a:schemeClr val="accent1">
                    <a:lumMod val="50000"/>
                  </a:schemeClr>
                </a:solidFill>
                <a:cs typeface="Arial" panose="020B0604020202020204" pitchFamily="34" charset="0"/>
              </a:rPr>
              <a:t>Proclamation </a:t>
            </a:r>
            <a:r>
              <a:rPr lang="en-US" sz="3600" b="1" dirty="0" smtClean="0">
                <a:solidFill>
                  <a:schemeClr val="accent1">
                    <a:lumMod val="50000"/>
                  </a:schemeClr>
                </a:solidFill>
                <a:cs typeface="Arial" panose="020B0604020202020204" pitchFamily="34" charset="0"/>
              </a:rPr>
              <a:t>20-28.12</a:t>
            </a:r>
            <a:r>
              <a:rPr lang="en-US" sz="3600" b="1" dirty="0">
                <a:cs typeface="Arial" panose="020B0604020202020204" pitchFamily="34" charset="0"/>
              </a:rPr>
              <a:t/>
            </a:r>
            <a:br>
              <a:rPr lang="en-US" sz="3600" b="1" dirty="0">
                <a:cs typeface="Arial" panose="020B0604020202020204" pitchFamily="34" charset="0"/>
              </a:rPr>
            </a:br>
            <a:r>
              <a:rPr lang="en-US" sz="2400" dirty="0">
                <a:cs typeface="Arial" panose="020B0604020202020204" pitchFamily="34" charset="0"/>
              </a:rPr>
              <a:t>Open Public Meetings Act and </a:t>
            </a:r>
            <a:r>
              <a:rPr lang="en-US" sz="2400" dirty="0" smtClean="0">
                <a:cs typeface="Arial" panose="020B0604020202020204" pitchFamily="34" charset="0"/>
              </a:rPr>
              <a:t/>
            </a:r>
            <a:br>
              <a:rPr lang="en-US" sz="2400" dirty="0" smtClean="0">
                <a:cs typeface="Arial" panose="020B0604020202020204" pitchFamily="34" charset="0"/>
              </a:rPr>
            </a:br>
            <a:r>
              <a:rPr lang="en-US" sz="2400" dirty="0" smtClean="0">
                <a:cs typeface="Arial" panose="020B0604020202020204" pitchFamily="34" charset="0"/>
              </a:rPr>
              <a:t>Public </a:t>
            </a:r>
            <a:r>
              <a:rPr lang="en-US" sz="2400" dirty="0">
                <a:cs typeface="Arial" panose="020B0604020202020204" pitchFamily="34" charset="0"/>
              </a:rPr>
              <a:t>Records Act</a:t>
            </a:r>
            <a:endParaRPr lang="en-US" sz="4800" dirty="0">
              <a:cs typeface="Arial" panose="020B0604020202020204" pitchFamily="34" charset="0"/>
            </a:endParaRPr>
          </a:p>
        </p:txBody>
      </p:sp>
      <p:sp>
        <p:nvSpPr>
          <p:cNvPr id="3" name="Content Placeholder 2"/>
          <p:cNvSpPr>
            <a:spLocks noGrp="1"/>
          </p:cNvSpPr>
          <p:nvPr>
            <p:ph idx="1"/>
          </p:nvPr>
        </p:nvSpPr>
        <p:spPr>
          <a:xfrm>
            <a:off x="381001" y="1600200"/>
            <a:ext cx="10820400" cy="4652673"/>
          </a:xfrm>
        </p:spPr>
        <p:txBody>
          <a:bodyPr>
            <a:noAutofit/>
          </a:bodyPr>
          <a:lstStyle/>
          <a:p>
            <a:pPr>
              <a:lnSpc>
                <a:spcPct val="100000"/>
              </a:lnSpc>
              <a:spcAft>
                <a:spcPts val="600"/>
              </a:spcAft>
              <a:buClr>
                <a:schemeClr val="tx1"/>
              </a:buClr>
            </a:pPr>
            <a:r>
              <a:rPr lang="en-US" sz="2000" dirty="0" smtClean="0">
                <a:cs typeface="Arial" panose="020B0604020202020204" pitchFamily="34" charset="0"/>
              </a:rPr>
              <a:t>Suspends </a:t>
            </a:r>
            <a:r>
              <a:rPr lang="en-US" sz="2000" dirty="0">
                <a:cs typeface="Arial" panose="020B0604020202020204" pitchFamily="34" charset="0"/>
              </a:rPr>
              <a:t>identified </a:t>
            </a:r>
            <a:r>
              <a:rPr lang="en-US" sz="2000" dirty="0" smtClean="0">
                <a:cs typeface="Arial" panose="020B0604020202020204" pitchFamily="34" charset="0"/>
              </a:rPr>
              <a:t>OPMA provisions, expired December 7, 2020 at 11:59 pm. (Extended?)</a:t>
            </a:r>
            <a:endParaRPr lang="en-US" sz="2000" dirty="0">
              <a:cs typeface="Arial" panose="020B0604020202020204" pitchFamily="34" charset="0"/>
            </a:endParaRPr>
          </a:p>
          <a:p>
            <a:pPr>
              <a:lnSpc>
                <a:spcPct val="100000"/>
              </a:lnSpc>
              <a:spcAft>
                <a:spcPts val="600"/>
              </a:spcAft>
              <a:buClr>
                <a:schemeClr val="tx1"/>
              </a:buClr>
            </a:pPr>
            <a:r>
              <a:rPr lang="en-US" sz="2000" dirty="0">
                <a:cs typeface="Arial" panose="020B0604020202020204" pitchFamily="34" charset="0"/>
              </a:rPr>
              <a:t>Focus is on reducing </a:t>
            </a:r>
            <a:r>
              <a:rPr lang="en-US" sz="2000" dirty="0" smtClean="0">
                <a:cs typeface="Arial" panose="020B0604020202020204" pitchFamily="34" charset="0"/>
              </a:rPr>
              <a:t>in-person contact.</a:t>
            </a:r>
            <a:endParaRPr lang="en-US" sz="2000" dirty="0">
              <a:cs typeface="Arial" panose="020B0604020202020204" pitchFamily="34" charset="0"/>
            </a:endParaRPr>
          </a:p>
          <a:p>
            <a:pPr>
              <a:lnSpc>
                <a:spcPct val="100000"/>
              </a:lnSpc>
              <a:spcAft>
                <a:spcPts val="600"/>
              </a:spcAft>
              <a:buClr>
                <a:schemeClr val="tx1"/>
              </a:buClr>
            </a:pPr>
            <a:r>
              <a:rPr lang="en-US" sz="2000" dirty="0" smtClean="0"/>
              <a:t>Prohibition on conducting </a:t>
            </a:r>
            <a:r>
              <a:rPr lang="en-US" sz="2000" dirty="0"/>
              <a:t>a </a:t>
            </a:r>
            <a:r>
              <a:rPr lang="en-US" sz="2000" dirty="0" smtClean="0"/>
              <a:t>public meeting </a:t>
            </a:r>
            <a:r>
              <a:rPr lang="en-US" sz="2000" dirty="0"/>
              <a:t>subject to RCW 42.30 </a:t>
            </a:r>
            <a:r>
              <a:rPr lang="en-US" sz="2000" dirty="0" smtClean="0"/>
              <a:t>unless: </a:t>
            </a:r>
          </a:p>
          <a:p>
            <a:pPr marL="463550" lvl="1" indent="0">
              <a:lnSpc>
                <a:spcPct val="100000"/>
              </a:lnSpc>
              <a:spcAft>
                <a:spcPts val="600"/>
              </a:spcAft>
              <a:buClr>
                <a:schemeClr val="tx1"/>
              </a:buClr>
              <a:buNone/>
            </a:pPr>
            <a:r>
              <a:rPr lang="en-US" sz="2000" dirty="0" smtClean="0">
                <a:solidFill>
                  <a:schemeClr val="tx1"/>
                </a:solidFill>
              </a:rPr>
              <a:t>(</a:t>
            </a:r>
            <a:r>
              <a:rPr lang="en-US" sz="2000" dirty="0">
                <a:solidFill>
                  <a:schemeClr val="tx1"/>
                </a:solidFill>
              </a:rPr>
              <a:t>a) the meeting is not conducted </a:t>
            </a:r>
            <a:r>
              <a:rPr lang="en-US" sz="2000" dirty="0" smtClean="0">
                <a:solidFill>
                  <a:schemeClr val="tx1"/>
                </a:solidFill>
              </a:rPr>
              <a:t>in-person and </a:t>
            </a:r>
            <a:r>
              <a:rPr lang="en-US" sz="2000" dirty="0">
                <a:solidFill>
                  <a:schemeClr val="tx1"/>
                </a:solidFill>
              </a:rPr>
              <a:t>instead provides an option(s) for the public to attend the proceedings through</a:t>
            </a:r>
            <a:r>
              <a:rPr lang="en-US" sz="2000" dirty="0" smtClean="0">
                <a:solidFill>
                  <a:schemeClr val="tx1"/>
                </a:solidFill>
              </a:rPr>
              <a:t>, at </a:t>
            </a:r>
            <a:r>
              <a:rPr lang="en-US" sz="2000" dirty="0">
                <a:solidFill>
                  <a:schemeClr val="tx1"/>
                </a:solidFill>
              </a:rPr>
              <a:t>minimum, telephonic access, and may also include other electronic, internet </a:t>
            </a:r>
            <a:r>
              <a:rPr lang="en-US" sz="2000" dirty="0" smtClean="0">
                <a:solidFill>
                  <a:schemeClr val="tx1"/>
                </a:solidFill>
              </a:rPr>
              <a:t>or other </a:t>
            </a:r>
            <a:r>
              <a:rPr lang="en-US" sz="2000" dirty="0">
                <a:solidFill>
                  <a:schemeClr val="tx1"/>
                </a:solidFill>
              </a:rPr>
              <a:t>means of remote access, and </a:t>
            </a:r>
            <a:endParaRPr lang="en-US" sz="2000" dirty="0" smtClean="0">
              <a:solidFill>
                <a:schemeClr val="tx1"/>
              </a:solidFill>
            </a:endParaRPr>
          </a:p>
          <a:p>
            <a:pPr marL="463550" lvl="1" indent="0">
              <a:lnSpc>
                <a:spcPct val="100000"/>
              </a:lnSpc>
              <a:spcAft>
                <a:spcPts val="600"/>
              </a:spcAft>
              <a:buClr>
                <a:schemeClr val="tx1"/>
              </a:buClr>
              <a:buNone/>
            </a:pPr>
            <a:r>
              <a:rPr lang="en-US" sz="2000" dirty="0" smtClean="0">
                <a:solidFill>
                  <a:schemeClr val="tx1"/>
                </a:solidFill>
              </a:rPr>
              <a:t>(b) provides the ability for all persons attending the meeting to hear each other at the same time.</a:t>
            </a:r>
            <a:endParaRPr lang="en-US" sz="2000" dirty="0" smtClean="0">
              <a:solidFill>
                <a:schemeClr val="tx1"/>
              </a:solidFill>
              <a:cs typeface="Arial" panose="020B0604020202020204" pitchFamily="34" charset="0"/>
            </a:endParaRPr>
          </a:p>
          <a:p>
            <a:pPr>
              <a:buClr>
                <a:schemeClr val="tx1"/>
              </a:buClr>
            </a:pPr>
            <a:r>
              <a:rPr lang="en-US" sz="2000" dirty="0" smtClean="0"/>
              <a:t>Counties </a:t>
            </a:r>
            <a:r>
              <a:rPr lang="en-US" sz="2000" dirty="0"/>
              <a:t>currently in Phase 3 of the Safe Start </a:t>
            </a:r>
            <a:r>
              <a:rPr lang="en-US" sz="2000" dirty="0" smtClean="0"/>
              <a:t>Plan </a:t>
            </a:r>
            <a:r>
              <a:rPr lang="en-US" sz="2000" dirty="0"/>
              <a:t>may, at their </a:t>
            </a:r>
            <a:r>
              <a:rPr lang="en-US" sz="2000" dirty="0" smtClean="0"/>
              <a:t>option, in </a:t>
            </a:r>
            <a:r>
              <a:rPr lang="en-US" sz="2000" dirty="0"/>
              <a:t>addition to hosting the </a:t>
            </a:r>
            <a:r>
              <a:rPr lang="en-US" sz="2000" dirty="0" smtClean="0"/>
              <a:t>remote meeting </a:t>
            </a:r>
            <a:r>
              <a:rPr lang="en-US" sz="2000" dirty="0"/>
              <a:t>elements described above, </a:t>
            </a:r>
            <a:r>
              <a:rPr lang="en-US" sz="2000" dirty="0" smtClean="0"/>
              <a:t>may include </a:t>
            </a:r>
            <a:r>
              <a:rPr lang="en-US" sz="2000" dirty="0"/>
              <a:t>an in-person component to a </a:t>
            </a:r>
            <a:r>
              <a:rPr lang="en-US" sz="2000" dirty="0" smtClean="0"/>
              <a:t>public meeting provided they satisfy required meeting criteria.</a:t>
            </a:r>
            <a:endParaRPr lang="en-US" sz="2000" dirty="0" smtClean="0">
              <a:cs typeface="Arial" panose="020B0604020202020204" pitchFamily="34" charset="0"/>
            </a:endParaRPr>
          </a:p>
          <a:p>
            <a:pPr>
              <a:lnSpc>
                <a:spcPct val="100000"/>
              </a:lnSpc>
              <a:spcAft>
                <a:spcPts val="600"/>
              </a:spcAft>
              <a:buClr>
                <a:schemeClr val="tx1"/>
              </a:buClr>
            </a:pPr>
            <a:r>
              <a:rPr lang="en-US" sz="2000" dirty="0" smtClean="0">
                <a:cs typeface="Arial" panose="020B0604020202020204" pitchFamily="34" charset="0"/>
              </a:rPr>
              <a:t>Proclamation 20-28.12 also </a:t>
            </a:r>
            <a:r>
              <a:rPr lang="en-US" sz="2000" dirty="0">
                <a:cs typeface="Arial" panose="020B0604020202020204" pitchFamily="34" charset="0"/>
              </a:rPr>
              <a:t>suspends provisions of the </a:t>
            </a:r>
            <a:r>
              <a:rPr lang="en-US" sz="2000" dirty="0" smtClean="0">
                <a:cs typeface="Arial" panose="020B0604020202020204" pitchFamily="34" charset="0"/>
              </a:rPr>
              <a:t>Public Records Act, RCW 42.56. (See Part II.)</a:t>
            </a:r>
            <a:endParaRPr lang="en-US" sz="2000" dirty="0">
              <a:cs typeface="Arial" panose="020B0604020202020204" pitchFamily="34" charset="0"/>
            </a:endParaRPr>
          </a:p>
          <a:p>
            <a:pPr>
              <a:lnSpc>
                <a:spcPct val="100000"/>
              </a:lnSpc>
              <a:spcAft>
                <a:spcPts val="600"/>
              </a:spcAft>
            </a:pPr>
            <a:endParaRPr lang="en-US" sz="2000" dirty="0">
              <a:cs typeface="Arial" panose="020B0604020202020204" pitchFamily="34" charset="0"/>
            </a:endParaRPr>
          </a:p>
          <a:p>
            <a:pPr>
              <a:lnSpc>
                <a:spcPct val="100000"/>
              </a:lnSpc>
              <a:spcAft>
                <a:spcPts val="600"/>
              </a:spcAft>
            </a:pPr>
            <a:endParaRPr lang="en-US" sz="2000" dirty="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9B6DA2BE-93A6-4C0E-BC3B-5C91D8DE6623}" type="slidenum">
              <a:rPr lang="en-US" smtClean="0"/>
              <a:pPr>
                <a:defRPr/>
              </a:pPr>
              <a:t>6</a:t>
            </a:fld>
            <a:endParaRPr lang="en-US" dirty="0"/>
          </a:p>
        </p:txBody>
      </p:sp>
      <p:pic>
        <p:nvPicPr>
          <p:cNvPr id="5" name="Picture 4"/>
          <p:cNvPicPr>
            <a:picLocks noChangeAspect="1"/>
          </p:cNvPicPr>
          <p:nvPr/>
        </p:nvPicPr>
        <p:blipFill>
          <a:blip r:embed="rId3"/>
          <a:stretch>
            <a:fillRect/>
          </a:stretch>
        </p:blipFill>
        <p:spPr>
          <a:xfrm>
            <a:off x="457200" y="228600"/>
            <a:ext cx="4648200" cy="1230847"/>
          </a:xfrm>
          <a:prstGeom prst="rect">
            <a:avLst/>
          </a:prstGeom>
        </p:spPr>
      </p:pic>
    </p:spTree>
    <p:extLst>
      <p:ext uri="{BB962C8B-B14F-4D97-AF65-F5344CB8AC3E}">
        <p14:creationId xmlns:p14="http://schemas.microsoft.com/office/powerpoint/2010/main" val="32110430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5821"/>
            <a:ext cx="8153400" cy="990600"/>
          </a:xfrm>
        </p:spPr>
        <p:txBody>
          <a:bodyPr/>
          <a:lstStyle/>
          <a:p>
            <a:r>
              <a:rPr lang="en-US" sz="3200" b="1" dirty="0">
                <a:solidFill>
                  <a:schemeClr val="tx1"/>
                </a:solidFill>
              </a:rPr>
              <a:t>Locations:</a:t>
            </a:r>
            <a:r>
              <a:rPr lang="en-US" sz="3200" b="1" i="1" dirty="0">
                <a:solidFill>
                  <a:schemeClr val="tx1"/>
                </a:solidFill>
              </a:rPr>
              <a:t> Reminder -</a:t>
            </a:r>
            <a:r>
              <a:rPr lang="en-US" sz="3200" b="1" dirty="0">
                <a:solidFill>
                  <a:schemeClr val="tx1"/>
                </a:solidFill>
              </a:rPr>
              <a:t>  Public Records May Include Contractors’ Records</a:t>
            </a:r>
          </a:p>
        </p:txBody>
      </p:sp>
      <p:sp>
        <p:nvSpPr>
          <p:cNvPr id="3" name="Content Placeholder 2"/>
          <p:cNvSpPr>
            <a:spLocks noGrp="1"/>
          </p:cNvSpPr>
          <p:nvPr>
            <p:ph idx="1"/>
          </p:nvPr>
        </p:nvSpPr>
        <p:spPr>
          <a:xfrm>
            <a:off x="609600" y="1295400"/>
            <a:ext cx="10134600" cy="4910646"/>
          </a:xfrm>
        </p:spPr>
        <p:txBody>
          <a:bodyPr>
            <a:normAutofit/>
          </a:bodyPr>
          <a:lstStyle/>
          <a:p>
            <a:pPr>
              <a:spcBef>
                <a:spcPts val="600"/>
              </a:spcBef>
              <a:buClrTx/>
            </a:pPr>
            <a:r>
              <a:rPr lang="en-US" sz="2000" b="1" dirty="0">
                <a:solidFill>
                  <a:srgbClr val="002060"/>
                </a:solidFill>
              </a:rPr>
              <a:t>Agency contractors’ records </a:t>
            </a:r>
            <a:r>
              <a:rPr lang="en-US" sz="2000" dirty="0"/>
              <a:t>are another possible location depending upon the request and the circumstances.</a:t>
            </a:r>
          </a:p>
          <a:p>
            <a:pPr>
              <a:spcBef>
                <a:spcPts val="600"/>
              </a:spcBef>
              <a:buClrTx/>
            </a:pPr>
            <a:r>
              <a:rPr lang="en-US" sz="2000" dirty="0"/>
              <a:t>Public records may be </a:t>
            </a:r>
            <a:r>
              <a:rPr lang="en-US" sz="2000" u="sng" dirty="0"/>
              <a:t>agency</a:t>
            </a:r>
            <a:r>
              <a:rPr lang="en-US" sz="2000" dirty="0"/>
              <a:t> records even if agency never possessed them (public records “</a:t>
            </a:r>
            <a:r>
              <a:rPr lang="en-US" sz="2000" b="1" dirty="0">
                <a:solidFill>
                  <a:srgbClr val="002060"/>
                </a:solidFill>
              </a:rPr>
              <a:t>Prepared, Owned, Used or Retained</a:t>
            </a:r>
            <a:r>
              <a:rPr lang="en-US" sz="2000" dirty="0"/>
              <a:t>” by agency.)</a:t>
            </a:r>
          </a:p>
          <a:p>
            <a:pPr>
              <a:spcBef>
                <a:spcPts val="600"/>
              </a:spcBef>
              <a:buClrTx/>
            </a:pPr>
            <a:r>
              <a:rPr lang="en-US" sz="2000" b="1" dirty="0">
                <a:solidFill>
                  <a:srgbClr val="002060"/>
                </a:solidFill>
              </a:rPr>
              <a:t>Agency contract terms </a:t>
            </a:r>
            <a:r>
              <a:rPr lang="en-US" sz="2000" dirty="0"/>
              <a:t>– Put contractor on notice about PRA and contractor’s responsibilities to preserve and provide public records.</a:t>
            </a:r>
          </a:p>
          <a:p>
            <a:pPr>
              <a:spcBef>
                <a:spcPts val="600"/>
              </a:spcBef>
              <a:buClrTx/>
            </a:pPr>
            <a:r>
              <a:rPr lang="en-US" sz="2000" b="1" dirty="0">
                <a:solidFill>
                  <a:srgbClr val="002060"/>
                </a:solidFill>
              </a:rPr>
              <a:t>Notify contractor </a:t>
            </a:r>
            <a:r>
              <a:rPr lang="en-US" sz="2000" dirty="0"/>
              <a:t>of PRA request if contractor’s records are a </a:t>
            </a:r>
            <a:r>
              <a:rPr lang="en-US" sz="2000" dirty="0" smtClean="0"/>
              <a:t>reasonably </a:t>
            </a:r>
            <a:r>
              <a:rPr lang="en-US" sz="2000" dirty="0"/>
              <a:t>possible location for responsive records.  </a:t>
            </a:r>
          </a:p>
          <a:p>
            <a:pPr lvl="1">
              <a:spcBef>
                <a:spcPts val="600"/>
              </a:spcBef>
              <a:buClrTx/>
            </a:pPr>
            <a:r>
              <a:rPr lang="en-US" dirty="0" smtClean="0">
                <a:latin typeface="Arial" panose="020B0604020202020204" pitchFamily="34" charset="0"/>
                <a:cs typeface="Arial" panose="020B0604020202020204" pitchFamily="34" charset="0"/>
              </a:rPr>
              <a:t>See also RCW 42.56.540 (third party notice).</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9B6DA2BE-93A6-4C0E-BC3B-5C91D8DE6623}" type="slidenum">
              <a:rPr lang="en-US" smtClean="0"/>
              <a:pPr>
                <a:defRPr/>
              </a:pPr>
              <a:t>60</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8200" y="4210822"/>
            <a:ext cx="1360798" cy="1995224"/>
          </a:xfrm>
          <a:prstGeom prst="rect">
            <a:avLst/>
          </a:prstGeom>
        </p:spPr>
      </p:pic>
      <p:sp>
        <p:nvSpPr>
          <p:cNvPr id="7" name="Rectangle 6"/>
          <p:cNvSpPr/>
          <p:nvPr/>
        </p:nvSpPr>
        <p:spPr>
          <a:xfrm>
            <a:off x="76200" y="5867971"/>
            <a:ext cx="7848600" cy="954107"/>
          </a:xfrm>
          <a:prstGeom prst="rect">
            <a:avLst/>
          </a:prstGeom>
        </p:spPr>
        <p:txBody>
          <a:bodyPr wrap="square">
            <a:spAutoFit/>
          </a:bodyPr>
          <a:lstStyle/>
          <a:p>
            <a:r>
              <a:rPr lang="en-US" sz="1400" dirty="0"/>
              <a:t>Concerned Ratepayers Ass’n v. Clark County PUD No. 1</a:t>
            </a:r>
          </a:p>
          <a:p>
            <a:r>
              <a:rPr lang="en-US" sz="1400" dirty="0" smtClean="0"/>
              <a:t>Telford </a:t>
            </a:r>
            <a:r>
              <a:rPr lang="en-US" sz="1400" dirty="0"/>
              <a:t>v. Thurston County Board of Comm’rs (four-part test for when contractor is “functional equivalent” of public agency for PRA purposes; see also Cedar Grove Composting v. City of Marysville)</a:t>
            </a:r>
          </a:p>
        </p:txBody>
      </p:sp>
    </p:spTree>
    <p:extLst>
      <p:ext uri="{BB962C8B-B14F-4D97-AF65-F5344CB8AC3E}">
        <p14:creationId xmlns:p14="http://schemas.microsoft.com/office/powerpoint/2010/main" val="99631489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752600" y="1905000"/>
            <a:ext cx="7728379" cy="1729863"/>
          </a:xfrm>
          <a:prstGeom prst="roundRect">
            <a:avLst/>
          </a:prstGeom>
          <a:solidFill>
            <a:schemeClr val="accent5">
              <a:lumMod val="20000"/>
              <a:lumOff val="80000"/>
            </a:scheme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Arial" panose="020B0604020202020204" pitchFamily="34" charset="0"/>
              </a:rPr>
              <a:t>KEEP</a:t>
            </a:r>
            <a:r>
              <a:rPr lang="en-US" sz="2100" dirty="0">
                <a:latin typeface="Arial" panose="020B0604020202020204" pitchFamily="34" charset="0"/>
              </a:rPr>
              <a:t> </a:t>
            </a:r>
            <a:r>
              <a:rPr lang="en-US" sz="3600" dirty="0">
                <a:solidFill>
                  <a:schemeClr val="tx1"/>
                </a:solidFill>
                <a:latin typeface="Arial" panose="020B0604020202020204" pitchFamily="34" charset="0"/>
              </a:rPr>
              <a:t>PUBLIC RECORDS </a:t>
            </a:r>
            <a:r>
              <a:rPr lang="en-US" sz="2100" dirty="0">
                <a:solidFill>
                  <a:schemeClr val="tx1"/>
                </a:solidFill>
                <a:latin typeface="Arial" panose="020B0604020202020204" pitchFamily="34" charset="0"/>
              </a:rPr>
              <a:t>for </a:t>
            </a:r>
          </a:p>
          <a:p>
            <a:pPr algn="ctr"/>
            <a:r>
              <a:rPr lang="en-US" sz="3600" b="1" dirty="0">
                <a:solidFill>
                  <a:schemeClr val="tx1"/>
                </a:solidFill>
                <a:latin typeface="Arial" panose="020B0604020202020204" pitchFamily="34" charset="0"/>
              </a:rPr>
              <a:t>MINIMUM </a:t>
            </a:r>
            <a:r>
              <a:rPr lang="en-US" sz="3600" dirty="0">
                <a:solidFill>
                  <a:schemeClr val="tx1"/>
                </a:solidFill>
                <a:latin typeface="Arial" panose="020B0604020202020204" pitchFamily="34" charset="0"/>
              </a:rPr>
              <a:t>RETENTION</a:t>
            </a:r>
            <a:endParaRPr lang="en-US" sz="3600" baseline="-25000" dirty="0">
              <a:solidFill>
                <a:schemeClr val="tx1"/>
              </a:solidFill>
              <a:latin typeface="Arial" panose="020B0604020202020204" pitchFamily="34" charset="0"/>
            </a:endParaRPr>
          </a:p>
        </p:txBody>
      </p:sp>
      <p:sp>
        <p:nvSpPr>
          <p:cNvPr id="8" name="TextBox 7"/>
          <p:cNvSpPr txBox="1"/>
          <p:nvPr/>
        </p:nvSpPr>
        <p:spPr>
          <a:xfrm>
            <a:off x="4935184" y="3610913"/>
            <a:ext cx="1428750" cy="300082"/>
          </a:xfrm>
          <a:prstGeom prst="rect">
            <a:avLst/>
          </a:prstGeom>
          <a:noFill/>
        </p:spPr>
        <p:txBody>
          <a:bodyPr wrap="square" rtlCol="0">
            <a:spAutoFit/>
          </a:bodyPr>
          <a:lstStyle/>
          <a:p>
            <a:pPr algn="ctr"/>
            <a:r>
              <a:rPr lang="en-US" sz="1350" b="1" i="1" dirty="0"/>
              <a:t>then</a:t>
            </a:r>
          </a:p>
        </p:txBody>
      </p:sp>
      <p:sp>
        <p:nvSpPr>
          <p:cNvPr id="15" name="Rounded Rectangle 14"/>
          <p:cNvSpPr/>
          <p:nvPr/>
        </p:nvSpPr>
        <p:spPr>
          <a:xfrm>
            <a:off x="4348312" y="4754902"/>
            <a:ext cx="2582499" cy="145036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Arial" panose="020B0604020202020204" pitchFamily="34" charset="0"/>
              </a:rPr>
              <a:t>DESTROY</a:t>
            </a:r>
            <a:endParaRPr lang="en-US" sz="3200" b="1" baseline="-25000" dirty="0">
              <a:solidFill>
                <a:schemeClr val="bg1"/>
              </a:solidFill>
              <a:latin typeface="Arial" panose="020B0604020202020204" pitchFamily="34" charset="0"/>
            </a:endParaRPr>
          </a:p>
        </p:txBody>
      </p:sp>
      <p:sp>
        <p:nvSpPr>
          <p:cNvPr id="16" name="Rounded Rectangle 15"/>
          <p:cNvSpPr/>
          <p:nvPr/>
        </p:nvSpPr>
        <p:spPr>
          <a:xfrm>
            <a:off x="7190537" y="4754902"/>
            <a:ext cx="2582499" cy="1465604"/>
          </a:xfrm>
          <a:prstGeom prst="roundRect">
            <a:avLst/>
          </a:prstGeom>
          <a:solidFill>
            <a:srgbClr val="05AF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Arial" panose="020B0604020202020204" pitchFamily="34" charset="0"/>
              </a:rPr>
              <a:t>TRANSFER</a:t>
            </a:r>
          </a:p>
          <a:p>
            <a:pPr algn="ctr"/>
            <a:r>
              <a:rPr lang="en-US" sz="3600" dirty="0">
                <a:latin typeface="Arial" panose="020B0604020202020204" pitchFamily="34" charset="0"/>
              </a:rPr>
              <a:t> </a:t>
            </a:r>
          </a:p>
        </p:txBody>
      </p:sp>
      <p:cxnSp>
        <p:nvCxnSpPr>
          <p:cNvPr id="32" name="Straight Arrow Connector 31"/>
          <p:cNvCxnSpPr/>
          <p:nvPr/>
        </p:nvCxnSpPr>
        <p:spPr>
          <a:xfrm flipH="1">
            <a:off x="3990135" y="3838211"/>
            <a:ext cx="1371600" cy="86600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4" name="Straight Arrow Connector 33"/>
          <p:cNvCxnSpPr/>
          <p:nvPr/>
        </p:nvCxnSpPr>
        <p:spPr>
          <a:xfrm>
            <a:off x="5937383" y="3837497"/>
            <a:ext cx="1385741" cy="86600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9" name="Picture 8" descr="OSOS-archives.jpg"/>
          <p:cNvPicPr>
            <a:picLocks noChangeAspect="1"/>
          </p:cNvPicPr>
          <p:nvPr/>
        </p:nvPicPr>
        <p:blipFill>
          <a:blip r:embed="rId3" cstate="print"/>
          <a:stretch>
            <a:fillRect/>
          </a:stretch>
        </p:blipFill>
        <p:spPr>
          <a:xfrm>
            <a:off x="7681686" y="5465600"/>
            <a:ext cx="1600200" cy="717331"/>
          </a:xfrm>
          <a:prstGeom prst="rect">
            <a:avLst/>
          </a:prstGeom>
        </p:spPr>
      </p:pic>
      <p:sp>
        <p:nvSpPr>
          <p:cNvPr id="4" name="Slide Number Placeholder 3"/>
          <p:cNvSpPr>
            <a:spLocks noGrp="1"/>
          </p:cNvSpPr>
          <p:nvPr>
            <p:ph type="sldNum" sz="quarter" idx="12"/>
          </p:nvPr>
        </p:nvSpPr>
        <p:spPr>
          <a:xfrm>
            <a:off x="12573000" y="5824266"/>
            <a:ext cx="731520" cy="396240"/>
          </a:xfrm>
        </p:spPr>
        <p:txBody>
          <a:bodyPr/>
          <a:lstStyle/>
          <a:p>
            <a:fld id="{D57F1E4F-1CFF-5643-939E-217C01CDF565}" type="slidenum">
              <a:rPr lang="en-US" smtClean="0"/>
              <a:pPr/>
              <a:t>61</a:t>
            </a:fld>
            <a:endParaRPr lang="en-US" dirty="0"/>
          </a:p>
        </p:txBody>
      </p:sp>
      <p:sp>
        <p:nvSpPr>
          <p:cNvPr id="12" name="Rounded Rectangle 11"/>
          <p:cNvSpPr/>
          <p:nvPr/>
        </p:nvSpPr>
        <p:spPr>
          <a:xfrm>
            <a:off x="1904999" y="4754902"/>
            <a:ext cx="2111262" cy="80769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Arial" panose="020B0604020202020204" pitchFamily="34" charset="0"/>
              </a:rPr>
              <a:t>INTENTIONAL RETENTION</a:t>
            </a:r>
            <a:endParaRPr lang="en-US" sz="2800" b="1" baseline="-25000" dirty="0">
              <a:solidFill>
                <a:schemeClr val="bg1"/>
              </a:solidFill>
              <a:latin typeface="Arial" panose="020B0604020202020204" pitchFamily="34" charset="0"/>
            </a:endParaRPr>
          </a:p>
        </p:txBody>
      </p:sp>
      <p:cxnSp>
        <p:nvCxnSpPr>
          <p:cNvPr id="13" name="Straight Arrow Connector 12"/>
          <p:cNvCxnSpPr/>
          <p:nvPr/>
        </p:nvCxnSpPr>
        <p:spPr>
          <a:xfrm>
            <a:off x="5649560" y="3991913"/>
            <a:ext cx="1" cy="71158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Title 1"/>
          <p:cNvSpPr txBox="1">
            <a:spLocks/>
          </p:cNvSpPr>
          <p:nvPr/>
        </p:nvSpPr>
        <p:spPr>
          <a:xfrm>
            <a:off x="420145" y="319004"/>
            <a:ext cx="7055380" cy="1400530"/>
          </a:xfrm>
          <a:prstGeom prst="rect">
            <a:avLst/>
          </a:prstGeom>
        </p:spPr>
        <p:txBody>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spc="-100" dirty="0">
                <a:solidFill>
                  <a:schemeClr val="tx1"/>
                </a:solidFill>
                <a:latin typeface="Arial" panose="020B0604020202020204" pitchFamily="34" charset="0"/>
                <a:cs typeface="Arial" panose="020B0604020202020204" pitchFamily="34" charset="0"/>
              </a:rPr>
              <a:t>Records Retention – Abridged</a:t>
            </a:r>
          </a:p>
        </p:txBody>
      </p:sp>
    </p:spTree>
    <p:extLst>
      <p:ext uri="{BB962C8B-B14F-4D97-AF65-F5344CB8AC3E}">
        <p14:creationId xmlns:p14="http://schemas.microsoft.com/office/powerpoint/2010/main" val="27740841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61926"/>
            <a:ext cx="8061960" cy="1143000"/>
          </a:xfrm>
        </p:spPr>
        <p:txBody>
          <a:bodyPr>
            <a:normAutofit/>
          </a:bodyPr>
          <a:lstStyle/>
          <a:p>
            <a:r>
              <a:rPr lang="en-US" sz="3200" b="1" dirty="0">
                <a:solidFill>
                  <a:schemeClr val="tx1"/>
                </a:solidFill>
              </a:rPr>
              <a:t>Know What Records You Need to Retain, and for How Long</a:t>
            </a:r>
          </a:p>
        </p:txBody>
      </p:sp>
      <p:sp>
        <p:nvSpPr>
          <p:cNvPr id="3" name="Content Placeholder 2"/>
          <p:cNvSpPr>
            <a:spLocks noGrp="1"/>
          </p:cNvSpPr>
          <p:nvPr>
            <p:ph idx="1"/>
          </p:nvPr>
        </p:nvSpPr>
        <p:spPr>
          <a:xfrm>
            <a:off x="1828800" y="1304926"/>
            <a:ext cx="8061960" cy="4564168"/>
          </a:xfrm>
        </p:spPr>
        <p:txBody>
          <a:bodyPr>
            <a:normAutofit/>
          </a:bodyPr>
          <a:lstStyle/>
          <a:p>
            <a:pPr algn="just">
              <a:spcBef>
                <a:spcPts val="0"/>
              </a:spcBef>
              <a:buClrTx/>
              <a:buFont typeface="Wingdings" panose="05000000000000000000" pitchFamily="2" charset="2"/>
              <a:buChar char="Ø"/>
            </a:pPr>
            <a:r>
              <a:rPr lang="en-US" dirty="0" smtClean="0"/>
              <a:t> </a:t>
            </a:r>
            <a:r>
              <a:rPr lang="en-US" sz="1900" b="1" dirty="0"/>
              <a:t>PRA:</a:t>
            </a:r>
            <a:r>
              <a:rPr lang="en-US" sz="1900" dirty="0"/>
              <a:t>  Records requested under PRA request must be retained until request is resolved, even if scheduled for destruction.  RCW 42.56.100.</a:t>
            </a:r>
          </a:p>
          <a:p>
            <a:pPr>
              <a:spcBef>
                <a:spcPts val="0"/>
              </a:spcBef>
              <a:buClrTx/>
              <a:buFont typeface="Wingdings" panose="05000000000000000000" pitchFamily="2" charset="2"/>
              <a:buChar char="Ø"/>
            </a:pPr>
            <a:endParaRPr lang="en-US" sz="1900" dirty="0"/>
          </a:p>
          <a:p>
            <a:pPr>
              <a:spcBef>
                <a:spcPts val="0"/>
              </a:spcBef>
              <a:buClrTx/>
              <a:buFont typeface="Wingdings" panose="05000000000000000000" pitchFamily="2" charset="2"/>
              <a:buChar char="Ø"/>
            </a:pPr>
            <a:r>
              <a:rPr lang="en-US" sz="1800" b="1" dirty="0"/>
              <a:t> </a:t>
            </a:r>
            <a:r>
              <a:rPr lang="en-US" sz="1900" b="1" dirty="0"/>
              <a:t>Records Retention Laws:  </a:t>
            </a:r>
            <a:r>
              <a:rPr lang="en-US" sz="1900" dirty="0"/>
              <a:t>RCW 40.14.</a:t>
            </a:r>
          </a:p>
          <a:p>
            <a:pPr>
              <a:spcBef>
                <a:spcPts val="0"/>
              </a:spcBef>
              <a:buClrTx/>
              <a:buFont typeface="Wingdings" panose="05000000000000000000" pitchFamily="2" charset="2"/>
              <a:buChar char="Ø"/>
            </a:pPr>
            <a:endParaRPr lang="en-US" sz="1900" dirty="0"/>
          </a:p>
          <a:p>
            <a:pPr>
              <a:spcBef>
                <a:spcPts val="0"/>
              </a:spcBef>
              <a:buClrTx/>
              <a:buFont typeface="Wingdings" panose="05000000000000000000" pitchFamily="2" charset="2"/>
              <a:buChar char="Ø"/>
            </a:pPr>
            <a:r>
              <a:rPr lang="en-US" sz="1900" b="1" dirty="0"/>
              <a:t> Transitory Records – Retain for as long as you need them.</a:t>
            </a:r>
          </a:p>
          <a:p>
            <a:pPr>
              <a:spcBef>
                <a:spcPts val="0"/>
              </a:spcBef>
              <a:buFont typeface="Wingdings" panose="05000000000000000000" pitchFamily="2" charset="2"/>
              <a:buChar char="Ø"/>
            </a:pPr>
            <a:endParaRPr lang="en-US" sz="1900" dirty="0"/>
          </a:p>
          <a:p>
            <a:pPr>
              <a:spcBef>
                <a:spcPts val="0"/>
              </a:spcBef>
              <a:buFont typeface="Wingdings" panose="05000000000000000000" pitchFamily="2" charset="2"/>
              <a:buChar char="Ø"/>
            </a:pPr>
            <a:endParaRPr lang="en-US" sz="1900" dirty="0"/>
          </a:p>
          <a:p>
            <a:pPr marL="0" indent="0">
              <a:spcBef>
                <a:spcPts val="0"/>
              </a:spcBef>
              <a:buNone/>
            </a:pPr>
            <a:endParaRPr lang="en-US" sz="1800" b="1" dirty="0"/>
          </a:p>
          <a:p>
            <a:pPr>
              <a:spcBef>
                <a:spcPts val="0"/>
              </a:spcBef>
            </a:pPr>
            <a:endParaRPr lang="en-US" sz="1800" dirty="0"/>
          </a:p>
          <a:p>
            <a:pPr>
              <a:spcBef>
                <a:spcPts val="0"/>
              </a:spcBef>
            </a:pPr>
            <a:endParaRPr lang="en-US" sz="1800" dirty="0"/>
          </a:p>
          <a:p>
            <a:pPr>
              <a:spcBef>
                <a:spcPts val="0"/>
              </a:spcBef>
            </a:pPr>
            <a:endParaRPr lang="en-US" sz="1800" dirty="0"/>
          </a:p>
          <a:p>
            <a:pPr marL="0" indent="0">
              <a:spcBef>
                <a:spcPts val="0"/>
              </a:spcBef>
              <a:buNone/>
            </a:pPr>
            <a:endParaRPr lang="en-US" sz="1800" dirty="0"/>
          </a:p>
          <a:p>
            <a:pPr marL="0" indent="0">
              <a:spcBef>
                <a:spcPts val="0"/>
              </a:spcBef>
              <a:buNone/>
            </a:pPr>
            <a:endParaRPr lang="en-US" sz="1800" dirty="0"/>
          </a:p>
          <a:p>
            <a:pPr marL="0" indent="0">
              <a:spcBef>
                <a:spcPts val="0"/>
              </a:spcBef>
              <a:buNone/>
            </a:pPr>
            <a:endParaRPr lang="en-US" sz="1800" dirty="0"/>
          </a:p>
          <a:p>
            <a:pPr marL="0" indent="0">
              <a:spcBef>
                <a:spcPts val="0"/>
              </a:spcBef>
              <a:buNone/>
            </a:pPr>
            <a:endParaRPr lang="en-US" sz="1800" dirty="0"/>
          </a:p>
          <a:p>
            <a:pPr marL="0" indent="0">
              <a:spcBef>
                <a:spcPts val="0"/>
              </a:spcBef>
              <a:buNone/>
            </a:pPr>
            <a:endParaRPr lang="en-US" sz="1800" dirty="0"/>
          </a:p>
          <a:p>
            <a:pPr marL="0" indent="0">
              <a:spcBef>
                <a:spcPts val="0"/>
              </a:spcBef>
              <a:buNone/>
            </a:pPr>
            <a:endParaRPr lang="en-US" sz="1200" b="1" dirty="0"/>
          </a:p>
        </p:txBody>
      </p:sp>
      <p:sp>
        <p:nvSpPr>
          <p:cNvPr id="4" name="Slide Number Placeholder 3"/>
          <p:cNvSpPr>
            <a:spLocks noGrp="1"/>
          </p:cNvSpPr>
          <p:nvPr>
            <p:ph type="sldNum" sz="quarter" idx="12"/>
          </p:nvPr>
        </p:nvSpPr>
        <p:spPr/>
        <p:txBody>
          <a:bodyPr/>
          <a:lstStyle/>
          <a:p>
            <a:pPr>
              <a:defRPr/>
            </a:pPr>
            <a:fld id="{9B6DA2BE-93A6-4C0E-BC3B-5C91D8DE6623}" type="slidenum">
              <a:rPr lang="en-US" smtClean="0"/>
              <a:pPr>
                <a:defRPr/>
              </a:pPr>
              <a:t>62</a:t>
            </a:fld>
            <a:endParaRPr lang="en-US" dirty="0"/>
          </a:p>
        </p:txBody>
      </p:sp>
      <p:sp>
        <p:nvSpPr>
          <p:cNvPr id="7" name="TextBox 6"/>
          <p:cNvSpPr txBox="1"/>
          <p:nvPr/>
        </p:nvSpPr>
        <p:spPr>
          <a:xfrm>
            <a:off x="1938337" y="3592545"/>
            <a:ext cx="3360420" cy="923330"/>
          </a:xfrm>
          <a:prstGeom prst="rect">
            <a:avLst/>
          </a:prstGeom>
          <a:noFill/>
        </p:spPr>
        <p:txBody>
          <a:bodyPr wrap="square" rtlCol="0">
            <a:spAutoFit/>
          </a:bodyPr>
          <a:lstStyle/>
          <a:p>
            <a:pPr>
              <a:spcBef>
                <a:spcPts val="0"/>
              </a:spcBef>
              <a:spcAft>
                <a:spcPts val="0"/>
              </a:spcAft>
            </a:pPr>
            <a:r>
              <a:rPr lang="en-US" b="1" dirty="0">
                <a:latin typeface="Arial" panose="020B0604020202020204" pitchFamily="34" charset="0"/>
                <a:cs typeface="Arial" panose="020B0604020202020204" pitchFamily="34" charset="0"/>
              </a:rPr>
              <a:t>Local Government Common Records Retention Schedule (CORE</a:t>
            </a:r>
            <a:r>
              <a:rPr lang="en-US" b="1" dirty="0" smtClean="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stretch>
            <a:fillRect/>
          </a:stretch>
        </p:blipFill>
        <p:spPr>
          <a:xfrm>
            <a:off x="6261258" y="3446943"/>
            <a:ext cx="4592003" cy="1477482"/>
          </a:xfrm>
          <a:prstGeom prst="rect">
            <a:avLst/>
          </a:prstGeom>
        </p:spPr>
      </p:pic>
      <p:pic>
        <p:nvPicPr>
          <p:cNvPr id="11" name="Picture 10"/>
          <p:cNvPicPr>
            <a:picLocks noChangeAspect="1"/>
          </p:cNvPicPr>
          <p:nvPr/>
        </p:nvPicPr>
        <p:blipFill>
          <a:blip r:embed="rId4"/>
          <a:stretch>
            <a:fillRect/>
          </a:stretch>
        </p:blipFill>
        <p:spPr>
          <a:xfrm>
            <a:off x="2004059" y="5495925"/>
            <a:ext cx="7673341" cy="419100"/>
          </a:xfrm>
          <a:prstGeom prst="rect">
            <a:avLst/>
          </a:prstGeom>
        </p:spPr>
      </p:pic>
      <p:pic>
        <p:nvPicPr>
          <p:cNvPr id="12" name="Picture 11"/>
          <p:cNvPicPr>
            <a:picLocks noChangeAspect="1"/>
          </p:cNvPicPr>
          <p:nvPr/>
        </p:nvPicPr>
        <p:blipFill>
          <a:blip r:embed="rId5"/>
          <a:stretch>
            <a:fillRect/>
          </a:stretch>
        </p:blipFill>
        <p:spPr>
          <a:xfrm>
            <a:off x="2004060" y="5924550"/>
            <a:ext cx="7673340" cy="857250"/>
          </a:xfrm>
          <a:prstGeom prst="rect">
            <a:avLst/>
          </a:prstGeom>
        </p:spPr>
      </p:pic>
      <p:sp>
        <p:nvSpPr>
          <p:cNvPr id="13" name="TextBox 12"/>
          <p:cNvSpPr txBox="1"/>
          <p:nvPr/>
        </p:nvSpPr>
        <p:spPr>
          <a:xfrm>
            <a:off x="2004059" y="4739725"/>
            <a:ext cx="5763577" cy="338554"/>
          </a:xfrm>
          <a:prstGeom prst="rect">
            <a:avLst/>
          </a:prstGeom>
          <a:noFill/>
        </p:spPr>
        <p:txBody>
          <a:bodyPr wrap="square" rtlCol="0">
            <a:spAutoFit/>
          </a:bodyPr>
          <a:lstStyle/>
          <a:p>
            <a:pPr>
              <a:spcBef>
                <a:spcPts val="0"/>
              </a:spcBef>
              <a:spcAft>
                <a:spcPts val="0"/>
              </a:spcAft>
            </a:pPr>
            <a:r>
              <a:rPr lang="en-US" sz="1600" b="1" dirty="0">
                <a:latin typeface="Arial" panose="020B0604020202020204" pitchFamily="34" charset="0"/>
                <a:cs typeface="Arial" panose="020B0604020202020204" pitchFamily="34" charset="0"/>
              </a:rPr>
              <a:t>Specialty schedules by department type.</a:t>
            </a:r>
          </a:p>
        </p:txBody>
      </p:sp>
      <p:pic>
        <p:nvPicPr>
          <p:cNvPr id="5" name="Picture 4"/>
          <p:cNvPicPr>
            <a:picLocks noChangeAspect="1"/>
          </p:cNvPicPr>
          <p:nvPr/>
        </p:nvPicPr>
        <p:blipFill>
          <a:blip r:embed="rId6"/>
          <a:stretch>
            <a:fillRect/>
          </a:stretch>
        </p:blipFill>
        <p:spPr>
          <a:xfrm>
            <a:off x="2004059" y="5078279"/>
            <a:ext cx="7673341" cy="400050"/>
          </a:xfrm>
          <a:prstGeom prst="rect">
            <a:avLst/>
          </a:prstGeom>
        </p:spPr>
      </p:pic>
    </p:spTree>
    <p:extLst>
      <p:ext uri="{BB962C8B-B14F-4D97-AF65-F5344CB8AC3E}">
        <p14:creationId xmlns:p14="http://schemas.microsoft.com/office/powerpoint/2010/main" val="38851262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20490"/>
            <a:ext cx="10363200" cy="4554786"/>
          </a:xfrm>
        </p:spPr>
        <p:txBody>
          <a:bodyPr>
            <a:normAutofit/>
          </a:bodyPr>
          <a:lstStyle/>
          <a:p>
            <a:pPr marL="460375" indent="-398463">
              <a:lnSpc>
                <a:spcPct val="110000"/>
              </a:lnSpc>
              <a:spcBef>
                <a:spcPts val="600"/>
              </a:spcBef>
              <a:buClrTx/>
            </a:pPr>
            <a:r>
              <a:rPr lang="en-US" dirty="0" smtClean="0"/>
              <a:t>Remember </a:t>
            </a:r>
            <a:r>
              <a:rPr lang="en-US" dirty="0"/>
              <a:t>- Records are presumed open.  </a:t>
            </a:r>
          </a:p>
          <a:p>
            <a:pPr marL="460375" indent="-398463">
              <a:lnSpc>
                <a:spcPct val="110000"/>
              </a:lnSpc>
              <a:spcBef>
                <a:spcPts val="600"/>
              </a:spcBef>
              <a:buClrTx/>
            </a:pPr>
            <a:r>
              <a:rPr lang="en-US" dirty="0" smtClean="0">
                <a:latin typeface="Arial" panose="020B0604020202020204" pitchFamily="34" charset="0"/>
                <a:cs typeface="Arial" panose="020B0604020202020204" pitchFamily="34" charset="0"/>
              </a:rPr>
              <a:t>An exemption must exist in law (state or federal; PRA or other laws). </a:t>
            </a:r>
          </a:p>
          <a:p>
            <a:pPr lvl="1">
              <a:lnSpc>
                <a:spcPct val="110000"/>
              </a:lnSpc>
              <a:buClrTx/>
            </a:pPr>
            <a:r>
              <a:rPr lang="en-US" dirty="0" smtClean="0">
                <a:solidFill>
                  <a:schemeClr val="tx1"/>
                </a:solidFill>
                <a:latin typeface="Arial" panose="020B0604020202020204" pitchFamily="34" charset="0"/>
                <a:cs typeface="Arial" panose="020B0604020202020204" pitchFamily="34" charset="0"/>
              </a:rPr>
              <a:t>A public record cannot be withheld based </a:t>
            </a:r>
            <a:r>
              <a:rPr lang="en-US" sz="2100" dirty="0"/>
              <a:t>only on </a:t>
            </a:r>
            <a:r>
              <a:rPr lang="en-US" sz="2100" dirty="0" smtClean="0"/>
              <a:t>your </a:t>
            </a:r>
            <a:r>
              <a:rPr lang="en-US" sz="2100" dirty="0"/>
              <a:t>promise </a:t>
            </a:r>
            <a:r>
              <a:rPr lang="en-US" dirty="0" smtClean="0">
                <a:solidFill>
                  <a:schemeClr val="tx1"/>
                </a:solidFill>
                <a:latin typeface="Arial" panose="020B0604020202020204" pitchFamily="34" charset="0"/>
                <a:cs typeface="Arial" panose="020B0604020202020204" pitchFamily="34" charset="0"/>
              </a:rPr>
              <a:t>of confidentiality.</a:t>
            </a:r>
          </a:p>
          <a:p>
            <a:pPr lvl="1">
              <a:lnSpc>
                <a:spcPct val="110000"/>
              </a:lnSpc>
              <a:buClrTx/>
            </a:pPr>
            <a:r>
              <a:rPr lang="en-US" dirty="0" smtClean="0">
                <a:latin typeface="Arial" panose="020B0604020202020204" pitchFamily="34" charset="0"/>
                <a:cs typeface="Arial" panose="020B0604020202020204" pitchFamily="34" charset="0"/>
              </a:rPr>
              <a:t>Exemptions are </a:t>
            </a:r>
            <a:r>
              <a:rPr lang="en-US" b="1" dirty="0" smtClean="0">
                <a:solidFill>
                  <a:srgbClr val="002060"/>
                </a:solidFill>
                <a:latin typeface="Arial" panose="020B0604020202020204" pitchFamily="34" charset="0"/>
                <a:cs typeface="Arial" panose="020B0604020202020204" pitchFamily="34" charset="0"/>
              </a:rPr>
              <a:t>narrowly construed</a:t>
            </a:r>
            <a:r>
              <a:rPr lang="en-US" dirty="0" smtClean="0">
                <a:latin typeface="Arial" panose="020B0604020202020204" pitchFamily="34" charset="0"/>
                <a:cs typeface="Arial" panose="020B0604020202020204" pitchFamily="34" charset="0"/>
              </a:rPr>
              <a:t>. Agency can lawfully withhold only exempt information that fits squarely within an exemption, must release other information.</a:t>
            </a:r>
          </a:p>
          <a:p>
            <a:pPr lvl="1">
              <a:lnSpc>
                <a:spcPct val="110000"/>
              </a:lnSpc>
              <a:buClrTx/>
            </a:pPr>
            <a:endParaRPr lang="en-US" sz="1300" dirty="0"/>
          </a:p>
          <a:p>
            <a:pPr marL="515938" indent="-457200">
              <a:lnSpc>
                <a:spcPct val="110000"/>
              </a:lnSpc>
              <a:spcBef>
                <a:spcPts val="600"/>
              </a:spcBef>
              <a:buClrTx/>
            </a:pPr>
            <a:r>
              <a:rPr lang="en-US" dirty="0" smtClean="0">
                <a:latin typeface="Arial" panose="020B0604020202020204" pitchFamily="34" charset="0"/>
                <a:cs typeface="Arial" panose="020B0604020202020204" pitchFamily="34" charset="0"/>
              </a:rPr>
              <a:t>An </a:t>
            </a:r>
            <a:r>
              <a:rPr lang="en-US" dirty="0">
                <a:latin typeface="Arial" panose="020B0604020202020204" pitchFamily="34" charset="0"/>
                <a:cs typeface="Arial" panose="020B0604020202020204" pitchFamily="34" charset="0"/>
              </a:rPr>
              <a:t>agency must, in writing, cite the exemption for the requester and provide a brief explanation.  No “silent withholding</a:t>
            </a:r>
            <a:r>
              <a:rPr lang="en-US" dirty="0" smtClean="0">
                <a:latin typeface="Arial" panose="020B0604020202020204" pitchFamily="34" charset="0"/>
                <a:cs typeface="Arial" panose="020B0604020202020204" pitchFamily="34" charset="0"/>
              </a:rPr>
              <a:t>.”</a:t>
            </a:r>
          </a:p>
          <a:p>
            <a:pPr marL="515938" indent="-457200">
              <a:lnSpc>
                <a:spcPct val="110000"/>
              </a:lnSpc>
              <a:spcBef>
                <a:spcPts val="600"/>
              </a:spcBef>
              <a:buClrTx/>
            </a:pPr>
            <a:endParaRPr lang="en-US" sz="1300" dirty="0"/>
          </a:p>
          <a:p>
            <a:pPr marL="515938" indent="-457200">
              <a:lnSpc>
                <a:spcPct val="110000"/>
              </a:lnSpc>
              <a:spcBef>
                <a:spcPts val="600"/>
              </a:spcBef>
              <a:buClrTx/>
            </a:pPr>
            <a:r>
              <a:rPr lang="en-US" dirty="0" smtClean="0">
                <a:latin typeface="Arial" panose="020B0604020202020204" pitchFamily="34" charset="0"/>
                <a:cs typeface="Arial" panose="020B0604020202020204" pitchFamily="34" charset="0"/>
              </a:rPr>
              <a:t>Requesters can go to court to challenge exemptions cited by an agency.  If agency is incorrect, court can award civil penalties.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9B6DA2BE-93A6-4C0E-BC3B-5C91D8DE6623}" type="slidenum">
              <a:rPr lang="en-US" smtClean="0"/>
              <a:pPr>
                <a:defRPr/>
              </a:pPr>
              <a:t>63</a:t>
            </a:fld>
            <a:endParaRPr lang="en-US" dirty="0"/>
          </a:p>
        </p:txBody>
      </p:sp>
      <p:sp>
        <p:nvSpPr>
          <p:cNvPr id="7" name="Title 1"/>
          <p:cNvSpPr>
            <a:spLocks noGrp="1"/>
          </p:cNvSpPr>
          <p:nvPr>
            <p:ph type="title"/>
          </p:nvPr>
        </p:nvSpPr>
        <p:spPr>
          <a:xfrm>
            <a:off x="228600" y="-92764"/>
            <a:ext cx="8061960" cy="1143000"/>
          </a:xfrm>
        </p:spPr>
        <p:txBody>
          <a:bodyPr>
            <a:normAutofit/>
          </a:bodyPr>
          <a:lstStyle/>
          <a:p>
            <a:r>
              <a:rPr lang="en-US" sz="3200" b="1" dirty="0">
                <a:solidFill>
                  <a:schemeClr val="tx1"/>
                </a:solidFill>
              </a:rPr>
              <a:t>Some Basics About Exemptions</a:t>
            </a:r>
          </a:p>
        </p:txBody>
      </p:sp>
      <p:sp>
        <p:nvSpPr>
          <p:cNvPr id="2" name="Rectangle 1"/>
          <p:cNvSpPr/>
          <p:nvPr/>
        </p:nvSpPr>
        <p:spPr>
          <a:xfrm>
            <a:off x="76200" y="6412468"/>
            <a:ext cx="7543800" cy="369332"/>
          </a:xfrm>
          <a:prstGeom prst="rect">
            <a:avLst/>
          </a:prstGeom>
        </p:spPr>
        <p:txBody>
          <a:bodyPr wrap="square">
            <a:spAutoFit/>
          </a:bodyPr>
          <a:lstStyle/>
          <a:p>
            <a:r>
              <a:rPr lang="en-US" dirty="0"/>
              <a:t>RCW 42.56.050; RCW 42.56.210 - .510; RCW 42.56.550 </a:t>
            </a:r>
          </a:p>
        </p:txBody>
      </p:sp>
    </p:spTree>
    <p:extLst>
      <p:ext uri="{BB962C8B-B14F-4D97-AF65-F5344CB8AC3E}">
        <p14:creationId xmlns:p14="http://schemas.microsoft.com/office/powerpoint/2010/main" val="27107706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F2816D2-2B78-4474-9B8D-855FCEEE2473}" type="slidenum">
              <a:rPr lang="en-US" smtClean="0"/>
              <a:pPr>
                <a:defRPr/>
              </a:pPr>
              <a:t>64</a:t>
            </a:fld>
            <a:endParaRPr lang="en-US" dirty="0"/>
          </a:p>
        </p:txBody>
      </p:sp>
      <p:sp>
        <p:nvSpPr>
          <p:cNvPr id="3" name="Rectangle 2"/>
          <p:cNvSpPr/>
          <p:nvPr/>
        </p:nvSpPr>
        <p:spPr>
          <a:xfrm>
            <a:off x="762000" y="1290052"/>
            <a:ext cx="10210800" cy="4755148"/>
          </a:xfrm>
          <a:prstGeom prst="rect">
            <a:avLst/>
          </a:prstGeom>
        </p:spPr>
        <p:txBody>
          <a:bodyPr wrap="square">
            <a:spAutoFit/>
          </a:bodyPr>
          <a:lstStyle/>
          <a:p>
            <a:pPr marL="285750" indent="-285750">
              <a:spcBef>
                <a:spcPts val="1200"/>
              </a:spcBef>
              <a:buFont typeface="Arial" panose="020B0604020202020204" pitchFamily="34" charset="0"/>
              <a:buChar char="•"/>
            </a:pPr>
            <a:r>
              <a:rPr lang="en-US" sz="2000" dirty="0" smtClean="0"/>
              <a:t>When withholding part (redacting) or all of a record, agency must </a:t>
            </a:r>
            <a:r>
              <a:rPr lang="en-US" sz="2000" b="1" dirty="0" smtClean="0">
                <a:solidFill>
                  <a:srgbClr val="002060"/>
                </a:solidFill>
              </a:rPr>
              <a:t>describe record </a:t>
            </a:r>
            <a:r>
              <a:rPr lang="en-US" sz="2000" dirty="0" smtClean="0"/>
              <a:t>by date, type, authors/recipients, and total number of pages.</a:t>
            </a:r>
          </a:p>
          <a:p>
            <a:pPr marL="285750" indent="-285750">
              <a:spcBef>
                <a:spcPts val="1200"/>
              </a:spcBef>
              <a:buFont typeface="Arial" panose="020B0604020202020204" pitchFamily="34" charset="0"/>
              <a:buChar char="•"/>
            </a:pPr>
            <a:r>
              <a:rPr lang="en-US" sz="2000" dirty="0" smtClean="0"/>
              <a:t>Agency must </a:t>
            </a:r>
            <a:r>
              <a:rPr lang="en-US" sz="2000" b="1" dirty="0" smtClean="0">
                <a:solidFill>
                  <a:srgbClr val="002060"/>
                </a:solidFill>
              </a:rPr>
              <a:t>list exemption and give brief explanation</a:t>
            </a:r>
            <a:r>
              <a:rPr lang="en-US" sz="2000" dirty="0" smtClean="0"/>
              <a:t>.</a:t>
            </a:r>
          </a:p>
          <a:p>
            <a:pPr marL="285750" indent="-285750">
              <a:spcBef>
                <a:spcPts val="1200"/>
              </a:spcBef>
              <a:buFont typeface="Arial" panose="020B0604020202020204" pitchFamily="34" charset="0"/>
              <a:buChar char="•"/>
            </a:pPr>
            <a:r>
              <a:rPr lang="en-US" sz="2000" dirty="0" smtClean="0"/>
              <a:t>This information can be provided to the requester in an </a:t>
            </a:r>
            <a:r>
              <a:rPr lang="en-US" sz="2000" b="1" dirty="0" smtClean="0">
                <a:solidFill>
                  <a:schemeClr val="accent1">
                    <a:lumMod val="50000"/>
                  </a:schemeClr>
                </a:solidFill>
              </a:rPr>
              <a:t>“</a:t>
            </a:r>
            <a:r>
              <a:rPr lang="en-US" sz="2000" b="1" dirty="0" smtClean="0">
                <a:solidFill>
                  <a:srgbClr val="002060"/>
                </a:solidFill>
              </a:rPr>
              <a:t>exemption log</a:t>
            </a:r>
            <a:r>
              <a:rPr lang="en-US" sz="2000" b="1" dirty="0" smtClean="0">
                <a:solidFill>
                  <a:schemeClr val="accent1">
                    <a:lumMod val="50000"/>
                  </a:schemeClr>
                </a:solidFill>
              </a:rPr>
              <a:t>” </a:t>
            </a:r>
            <a:r>
              <a:rPr lang="en-US" sz="2000" dirty="0" smtClean="0"/>
              <a:t>or in </a:t>
            </a:r>
            <a:r>
              <a:rPr lang="en-US" sz="2000" dirty="0" smtClean="0">
                <a:solidFill>
                  <a:schemeClr val="accent1">
                    <a:lumMod val="50000"/>
                  </a:schemeClr>
                </a:solidFill>
              </a:rPr>
              <a:t>other formats</a:t>
            </a:r>
            <a:r>
              <a:rPr lang="en-US" sz="2000" dirty="0" smtClean="0"/>
              <a:t>, so long as the required information is provided.</a:t>
            </a:r>
            <a:r>
              <a:rPr lang="en-US" sz="2000" b="1" dirty="0" smtClean="0">
                <a:solidFill>
                  <a:srgbClr val="006600"/>
                </a:solidFill>
              </a:rPr>
              <a:t>   </a:t>
            </a:r>
          </a:p>
          <a:p>
            <a:pPr marL="285750" indent="-285750">
              <a:spcBef>
                <a:spcPts val="1200"/>
              </a:spcBef>
              <a:buFont typeface="Arial" panose="020B0604020202020204" pitchFamily="34" charset="0"/>
              <a:buChar char="•"/>
            </a:pPr>
            <a:r>
              <a:rPr lang="en-US" sz="2000" dirty="0" smtClean="0"/>
              <a:t>The agency bears the burden of proof to justify the exemption.</a:t>
            </a:r>
          </a:p>
          <a:p>
            <a:pPr marL="285750" indent="-285750">
              <a:spcBef>
                <a:spcPts val="1200"/>
              </a:spcBef>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There </a:t>
            </a:r>
            <a:r>
              <a:rPr lang="en-US" sz="2000" dirty="0">
                <a:latin typeface="Arial" panose="020B0604020202020204" pitchFamily="34" charset="0"/>
                <a:cs typeface="Arial" panose="020B0604020202020204" pitchFamily="34" charset="0"/>
              </a:rPr>
              <a:t>is no PRA general exemption for a “draft.”</a:t>
            </a:r>
          </a:p>
          <a:p>
            <a:pPr marL="285750" indent="-285750">
              <a:spcBef>
                <a:spcPts val="1200"/>
              </a:spcBef>
              <a:buFont typeface="Arial" panose="020B0604020202020204" pitchFamily="34" charset="0"/>
              <a:buChar char="•"/>
            </a:pPr>
            <a:r>
              <a:rPr lang="en-US" sz="2000" dirty="0" smtClean="0"/>
              <a:t>Redaction Methods:</a:t>
            </a:r>
          </a:p>
          <a:p>
            <a:pPr marL="742950" lvl="1" indent="-285750">
              <a:spcBef>
                <a:spcPts val="600"/>
              </a:spcBef>
              <a:buFont typeface="Arial" panose="020B0604020202020204" pitchFamily="34" charset="0"/>
              <a:buChar char="•"/>
            </a:pPr>
            <a:r>
              <a:rPr lang="en-US" sz="2000" dirty="0" smtClean="0"/>
              <a:t>Sharpie</a:t>
            </a:r>
          </a:p>
          <a:p>
            <a:pPr marL="742950" lvl="1" indent="-285750">
              <a:spcBef>
                <a:spcPts val="600"/>
              </a:spcBef>
              <a:buFont typeface="Arial" panose="020B0604020202020204" pitchFamily="34" charset="0"/>
              <a:buChar char="•"/>
            </a:pPr>
            <a:r>
              <a:rPr lang="en-US" sz="2000" dirty="0" smtClean="0"/>
              <a:t>Electronic Sharpie i.e. the black box</a:t>
            </a:r>
          </a:p>
          <a:p>
            <a:pPr marL="742950" lvl="1" indent="-285750">
              <a:spcBef>
                <a:spcPts val="600"/>
              </a:spcBef>
              <a:buFont typeface="Arial" panose="020B0604020202020204" pitchFamily="34" charset="0"/>
              <a:buChar char="•"/>
            </a:pPr>
            <a:r>
              <a:rPr lang="en-US" sz="2000" dirty="0" smtClean="0"/>
              <a:t>Redaction Codes</a:t>
            </a:r>
            <a:endParaRPr lang="en-US" sz="2000" dirty="0"/>
          </a:p>
          <a:p>
            <a:endParaRPr lang="en-US" dirty="0"/>
          </a:p>
        </p:txBody>
      </p:sp>
      <p:sp>
        <p:nvSpPr>
          <p:cNvPr id="5" name="Title 1"/>
          <p:cNvSpPr txBox="1">
            <a:spLocks/>
          </p:cNvSpPr>
          <p:nvPr/>
        </p:nvSpPr>
        <p:spPr>
          <a:xfrm>
            <a:off x="462793" y="180826"/>
            <a:ext cx="7055380" cy="1400530"/>
          </a:xfrm>
          <a:prstGeom prst="rect">
            <a:avLst/>
          </a:prstGeom>
        </p:spPr>
        <p:txBody>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solidFill>
                  <a:schemeClr val="tx1"/>
                </a:solidFill>
                <a:latin typeface="Arial" panose="020B0604020202020204" pitchFamily="34" charset="0"/>
                <a:cs typeface="Arial" panose="020B0604020202020204" pitchFamily="34" charset="0"/>
              </a:rPr>
              <a:t>Exemptions (Cont.)</a:t>
            </a:r>
            <a:endParaRPr lang="en-US" sz="3200" b="1" i="1"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787627" y="6495912"/>
            <a:ext cx="8305800" cy="338554"/>
          </a:xfrm>
          <a:prstGeom prst="rect">
            <a:avLst/>
          </a:prstGeom>
        </p:spPr>
        <p:txBody>
          <a:bodyPr wrap="square">
            <a:spAutoFit/>
          </a:bodyPr>
          <a:lstStyle/>
          <a:p>
            <a:pPr>
              <a:spcBef>
                <a:spcPts val="600"/>
              </a:spcBef>
            </a:pPr>
            <a:r>
              <a:rPr lang="en-US" sz="1600" dirty="0"/>
              <a:t>	RCW 42.56.050; RCW 42.56.210 - .510; RCW 42.56.550 </a:t>
            </a:r>
          </a:p>
        </p:txBody>
      </p:sp>
    </p:spTree>
    <p:extLst>
      <p:ext uri="{BB962C8B-B14F-4D97-AF65-F5344CB8AC3E}">
        <p14:creationId xmlns:p14="http://schemas.microsoft.com/office/powerpoint/2010/main" val="28272117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51382"/>
            <a:ext cx="8305800" cy="783517"/>
          </a:xfrm>
        </p:spPr>
        <p:txBody>
          <a:bodyPr/>
          <a:lstStyle/>
          <a:p>
            <a:pPr defTabSz="457207" fontAlgn="base">
              <a:spcAft>
                <a:spcPct val="0"/>
              </a:spcAft>
            </a:pPr>
            <a:r>
              <a:rPr lang="en-US" sz="3200" b="1" dirty="0">
                <a:solidFill>
                  <a:schemeClr val="tx1"/>
                </a:solidFill>
              </a:rPr>
              <a:t>A Sampling of Common Exemptions</a:t>
            </a:r>
            <a:r>
              <a:rPr lang="en-US" sz="3200" b="1" dirty="0"/>
              <a:t/>
            </a:r>
            <a:br>
              <a:rPr lang="en-US" sz="3200" b="1" dirty="0"/>
            </a:br>
            <a:endParaRPr lang="en-US" sz="3200" b="1" dirty="0"/>
          </a:p>
        </p:txBody>
      </p:sp>
      <p:sp>
        <p:nvSpPr>
          <p:cNvPr id="4" name="Slide Number Placeholder 3"/>
          <p:cNvSpPr>
            <a:spLocks noGrp="1"/>
          </p:cNvSpPr>
          <p:nvPr>
            <p:ph type="sldNum" sz="quarter" idx="12"/>
          </p:nvPr>
        </p:nvSpPr>
        <p:spPr/>
        <p:txBody>
          <a:bodyPr/>
          <a:lstStyle/>
          <a:p>
            <a:fld id="{6D22F896-40B5-4ADD-8801-0D06FADFA095}" type="slidenum">
              <a:rPr lang="en-US" smtClean="0"/>
              <a:t>65</a:t>
            </a:fld>
            <a:endParaRPr lang="en-US" dirty="0"/>
          </a:p>
        </p:txBody>
      </p:sp>
      <p:sp>
        <p:nvSpPr>
          <p:cNvPr id="6" name="Title 1"/>
          <p:cNvSpPr txBox="1">
            <a:spLocks/>
          </p:cNvSpPr>
          <p:nvPr/>
        </p:nvSpPr>
        <p:spPr>
          <a:xfrm>
            <a:off x="838200" y="1123453"/>
            <a:ext cx="7543800" cy="78154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2800" b="1" dirty="0">
                <a:latin typeface="Arial" panose="020B0604020202020204" pitchFamily="34" charset="0"/>
              </a:rPr>
              <a:t>Personal </a:t>
            </a:r>
            <a:r>
              <a:rPr lang="en-US" sz="2800" b="1" dirty="0" smtClean="0">
                <a:latin typeface="Arial" panose="020B0604020202020204" pitchFamily="34" charset="0"/>
              </a:rPr>
              <a:t>Information</a:t>
            </a:r>
            <a:endParaRPr lang="en-US" sz="2800" b="1" dirty="0">
              <a:latin typeface="Arial" panose="020B0604020202020204" pitchFamily="34" charset="0"/>
            </a:endParaRPr>
          </a:p>
        </p:txBody>
      </p:sp>
      <p:sp>
        <p:nvSpPr>
          <p:cNvPr id="7" name="Content Placeholder 2"/>
          <p:cNvSpPr txBox="1">
            <a:spLocks/>
          </p:cNvSpPr>
          <p:nvPr/>
        </p:nvSpPr>
        <p:spPr>
          <a:xfrm>
            <a:off x="914400" y="1926771"/>
            <a:ext cx="9601200" cy="3984132"/>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287338" indent="-287338">
              <a:spcBef>
                <a:spcPts val="0"/>
              </a:spcBef>
              <a:spcAft>
                <a:spcPts val="600"/>
              </a:spcAft>
              <a:buClrTx/>
            </a:pPr>
            <a:r>
              <a:rPr lang="en-US" sz="2000" dirty="0">
                <a:latin typeface="Arial" panose="020B0604020202020204" pitchFamily="34" charset="0"/>
                <a:cs typeface="Arial" panose="020B0604020202020204" pitchFamily="34" charset="0"/>
              </a:rPr>
              <a:t>Personal information in files maintained for employees, appointees, or elected officials of any public agency to the extent that disclosure would violate their </a:t>
            </a:r>
            <a:r>
              <a:rPr lang="en-US" sz="2000" b="1" dirty="0">
                <a:solidFill>
                  <a:srgbClr val="002060"/>
                </a:solidFill>
                <a:latin typeface="Arial" panose="020B0604020202020204" pitchFamily="34" charset="0"/>
                <a:cs typeface="Arial" panose="020B0604020202020204" pitchFamily="34" charset="0"/>
              </a:rPr>
              <a:t>right to privacy </a:t>
            </a:r>
            <a:r>
              <a:rPr lang="en-US" sz="2000" dirty="0">
                <a:latin typeface="Arial" panose="020B0604020202020204" pitchFamily="34" charset="0"/>
                <a:cs typeface="Arial" panose="020B0604020202020204" pitchFamily="34" charset="0"/>
              </a:rPr>
              <a:t>(information regarding misconduct is not exempt).</a:t>
            </a:r>
          </a:p>
          <a:p>
            <a:pPr marL="285750" indent="-285750">
              <a:spcBef>
                <a:spcPts val="600"/>
              </a:spcBef>
              <a:spcAft>
                <a:spcPts val="600"/>
              </a:spcAft>
              <a:buClrTx/>
            </a:pPr>
            <a:r>
              <a:rPr lang="en-US" sz="2000" b="1" dirty="0">
                <a:solidFill>
                  <a:srgbClr val="002060"/>
                </a:solidFill>
                <a:latin typeface="Arial" panose="020B0604020202020204" pitchFamily="34" charset="0"/>
                <a:cs typeface="Arial" panose="020B0604020202020204" pitchFamily="34" charset="0"/>
              </a:rPr>
              <a:t>There is no general “privacy” exemption in the PRA</a:t>
            </a:r>
            <a:r>
              <a:rPr lang="en-US" sz="2000" b="1" dirty="0">
                <a:latin typeface="Arial" panose="020B0604020202020204" pitchFamily="34" charset="0"/>
                <a:cs typeface="Arial" panose="020B0604020202020204" pitchFamily="34" charset="0"/>
              </a:rPr>
              <a:t>.</a:t>
            </a:r>
          </a:p>
          <a:p>
            <a:pPr marL="285750" indent="-285750">
              <a:spcBef>
                <a:spcPts val="600"/>
              </a:spcBef>
              <a:spcAft>
                <a:spcPts val="600"/>
              </a:spcAft>
              <a:buClrTx/>
            </a:pPr>
            <a:r>
              <a:rPr lang="en-US" sz="2000" dirty="0">
                <a:latin typeface="Arial" panose="020B0604020202020204" pitchFamily="34" charset="0"/>
                <a:cs typeface="Arial" panose="020B0604020202020204" pitchFamily="34" charset="0"/>
              </a:rPr>
              <a:t>If privacy is an express element of another exemption, privacy is invaded only if disclosure about the person would be:</a:t>
            </a:r>
          </a:p>
          <a:p>
            <a:pPr marL="457200" lvl="1" indent="0">
              <a:spcBef>
                <a:spcPts val="600"/>
              </a:spcBef>
              <a:buNone/>
            </a:pPr>
            <a:r>
              <a:rPr lang="en-US" b="1" dirty="0">
                <a:solidFill>
                  <a:srgbClr val="002060"/>
                </a:solidFill>
                <a:latin typeface="Arial" panose="020B0604020202020204" pitchFamily="34" charset="0"/>
                <a:cs typeface="Arial" panose="020B0604020202020204" pitchFamily="34" charset="0"/>
              </a:rPr>
              <a:t>Highly offensive to the reasonable person, and </a:t>
            </a:r>
          </a:p>
          <a:p>
            <a:pPr marL="457200" lvl="1" indent="0">
              <a:spcBef>
                <a:spcPts val="600"/>
              </a:spcBef>
              <a:buNone/>
            </a:pPr>
            <a:r>
              <a:rPr lang="en-US" b="1" dirty="0">
                <a:solidFill>
                  <a:srgbClr val="002060"/>
                </a:solidFill>
                <a:latin typeface="Arial" panose="020B0604020202020204" pitchFamily="34" charset="0"/>
                <a:cs typeface="Arial" panose="020B0604020202020204" pitchFamily="34" charset="0"/>
              </a:rPr>
              <a:t>Not of legitimate concern to the public.</a:t>
            </a:r>
          </a:p>
          <a:p>
            <a:pPr marL="411480" lvl="1" indent="0">
              <a:spcBef>
                <a:spcPts val="600"/>
              </a:spcBef>
              <a:buNone/>
            </a:pPr>
            <a:r>
              <a:rPr lang="en-US" i="1" dirty="0">
                <a:latin typeface="Arial" panose="020B0604020202020204" pitchFamily="34" charset="0"/>
                <a:cs typeface="Arial" panose="020B0604020202020204" pitchFamily="34" charset="0"/>
              </a:rPr>
              <a:t>This means that if information does not satisfy both these factors, it cannot be withheld as “private” information under other statutes. </a:t>
            </a:r>
          </a:p>
          <a:p>
            <a:pPr marL="0" indent="0" fontAlgn="auto">
              <a:spcAft>
                <a:spcPts val="0"/>
              </a:spcAft>
              <a:buNone/>
            </a:pPr>
            <a:endParaRPr lang="en-US" dirty="0">
              <a:latin typeface="Arial" panose="020B0604020202020204" pitchFamily="34" charset="0"/>
            </a:endParaRPr>
          </a:p>
        </p:txBody>
      </p:sp>
      <p:sp>
        <p:nvSpPr>
          <p:cNvPr id="3" name="Rectangle 2"/>
          <p:cNvSpPr/>
          <p:nvPr/>
        </p:nvSpPr>
        <p:spPr>
          <a:xfrm>
            <a:off x="76200" y="6512820"/>
            <a:ext cx="1895071" cy="338554"/>
          </a:xfrm>
          <a:prstGeom prst="rect">
            <a:avLst/>
          </a:prstGeom>
        </p:spPr>
        <p:txBody>
          <a:bodyPr wrap="none">
            <a:spAutoFit/>
          </a:bodyPr>
          <a:lstStyle/>
          <a:p>
            <a:pPr marL="287338" indent="-287338">
              <a:spcBef>
                <a:spcPts val="0"/>
              </a:spcBef>
              <a:spcAft>
                <a:spcPts val="0"/>
              </a:spcAft>
            </a:pPr>
            <a:r>
              <a:rPr lang="en-US" sz="1600" dirty="0">
                <a:latin typeface="Arial" panose="020B0604020202020204" pitchFamily="34" charset="0"/>
                <a:cs typeface="Arial" panose="020B0604020202020204" pitchFamily="34" charset="0"/>
              </a:rPr>
              <a:t>RCW 42.56.250(4)</a:t>
            </a:r>
          </a:p>
        </p:txBody>
      </p:sp>
    </p:spTree>
    <p:extLst>
      <p:ext uri="{BB962C8B-B14F-4D97-AF65-F5344CB8AC3E}">
        <p14:creationId xmlns:p14="http://schemas.microsoft.com/office/powerpoint/2010/main" val="4129415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66</a:t>
            </a:fld>
            <a:endParaRPr lang="en-US" dirty="0"/>
          </a:p>
        </p:txBody>
      </p:sp>
      <p:sp>
        <p:nvSpPr>
          <p:cNvPr id="6" name="Title 1"/>
          <p:cNvSpPr txBox="1">
            <a:spLocks/>
          </p:cNvSpPr>
          <p:nvPr/>
        </p:nvSpPr>
        <p:spPr>
          <a:xfrm>
            <a:off x="875732" y="980662"/>
            <a:ext cx="7543800" cy="71495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pPr>
            <a:r>
              <a:rPr lang="en-US" sz="2800" b="1" dirty="0">
                <a:latin typeface="Arial" panose="020B0604020202020204" pitchFamily="34" charset="0"/>
              </a:rPr>
              <a:t>Employee Information</a:t>
            </a:r>
            <a:endParaRPr lang="en-US" sz="2800" b="1" dirty="0">
              <a:latin typeface="Arial" panose="020B0604020202020204" pitchFamily="34" charset="0"/>
            </a:endParaRPr>
          </a:p>
        </p:txBody>
      </p:sp>
      <p:sp>
        <p:nvSpPr>
          <p:cNvPr id="7" name="Content Placeholder 2"/>
          <p:cNvSpPr txBox="1">
            <a:spLocks/>
          </p:cNvSpPr>
          <p:nvPr/>
        </p:nvSpPr>
        <p:spPr>
          <a:xfrm>
            <a:off x="875732" y="1816010"/>
            <a:ext cx="10202185" cy="4583043"/>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sz="2000" dirty="0" smtClean="0">
                <a:latin typeface="Arial" panose="020B0604020202020204" pitchFamily="34" charset="0"/>
                <a:cs typeface="Arial" panose="020B0604020202020204" pitchFamily="34" charset="0"/>
              </a:rPr>
              <a:t>Dates of Birth</a:t>
            </a:r>
          </a:p>
          <a:p>
            <a:pPr>
              <a:spcBef>
                <a:spcPts val="600"/>
              </a:spcBef>
              <a:buClrTx/>
            </a:pPr>
            <a:r>
              <a:rPr lang="en-US" sz="2000" dirty="0" smtClean="0">
                <a:latin typeface="Arial" panose="020B0604020202020204" pitchFamily="34" charset="0"/>
                <a:cs typeface="Arial" panose="020B0604020202020204" pitchFamily="34" charset="0"/>
              </a:rPr>
              <a:t>Washington </a:t>
            </a:r>
            <a:r>
              <a:rPr lang="en-US" sz="2000" dirty="0">
                <a:latin typeface="Arial" panose="020B0604020202020204" pitchFamily="34" charset="0"/>
                <a:cs typeface="Arial" panose="020B0604020202020204" pitchFamily="34" charset="0"/>
              </a:rPr>
              <a:t>Supreme Court (October 24, 2019): Applying the required narrow construction requirements for PRA exemptions the Court did not find a statutory exemption authorized withholding the record. While Art. 1, sec. 7 may form a basis for withholding records it did not apply in this instance as dates of birth are not private and even if they were, there is a legitimate interest in their release. </a:t>
            </a:r>
            <a:endParaRPr lang="en-US" sz="2000" dirty="0" smtClean="0">
              <a:latin typeface="Arial" panose="020B0604020202020204" pitchFamily="34" charset="0"/>
              <a:cs typeface="Arial" panose="020B0604020202020204" pitchFamily="34" charset="0"/>
            </a:endParaRPr>
          </a:p>
          <a:p>
            <a:pPr>
              <a:spcBef>
                <a:spcPts val="600"/>
              </a:spcBef>
              <a:buClrTx/>
            </a:pPr>
            <a:r>
              <a:rPr lang="en-US" sz="2000" dirty="0" smtClean="0">
                <a:latin typeface="Arial" panose="020B0604020202020204" pitchFamily="34" charset="0"/>
                <a:cs typeface="Arial" panose="020B0604020202020204" pitchFamily="34" charset="0"/>
              </a:rPr>
              <a:t>SHB 1888 amends </a:t>
            </a:r>
            <a:r>
              <a:rPr lang="en-US" sz="2000" dirty="0">
                <a:latin typeface="Arial" panose="020B0604020202020204" pitchFamily="34" charset="0"/>
                <a:cs typeface="Arial" panose="020B0604020202020204" pitchFamily="34" charset="0"/>
              </a:rPr>
              <a:t>RCW </a:t>
            </a:r>
            <a:r>
              <a:rPr lang="en-US" sz="2000" dirty="0" smtClean="0">
                <a:latin typeface="Arial" panose="020B0604020202020204" pitchFamily="34" charset="0"/>
                <a:cs typeface="Arial" panose="020B0604020202020204" pitchFamily="34" charset="0"/>
              </a:rPr>
              <a:t>42.56.250</a:t>
            </a:r>
          </a:p>
          <a:p>
            <a:pPr>
              <a:spcBef>
                <a:spcPts val="600"/>
              </a:spcBef>
              <a:buClrTx/>
            </a:pPr>
            <a:r>
              <a:rPr lang="en-US" sz="2000" dirty="0" smtClean="0">
                <a:latin typeface="Arial" panose="020B0604020202020204" pitchFamily="34" charset="0"/>
                <a:cs typeface="Arial" panose="020B0604020202020204" pitchFamily="34" charset="0"/>
              </a:rPr>
              <a:t>Photographs </a:t>
            </a:r>
            <a:r>
              <a:rPr lang="en-US" sz="2000" dirty="0">
                <a:latin typeface="Arial" panose="020B0604020202020204" pitchFamily="34" charset="0"/>
                <a:cs typeface="Arial" panose="020B0604020202020204" pitchFamily="34" charset="0"/>
              </a:rPr>
              <a:t>and month and year of birth in the personnel files of employees or volunteers of a public </a:t>
            </a:r>
            <a:r>
              <a:rPr lang="en-US" sz="2000" dirty="0" smtClean="0">
                <a:latin typeface="Arial" panose="020B0604020202020204" pitchFamily="34" charset="0"/>
                <a:cs typeface="Arial" panose="020B0604020202020204" pitchFamily="34" charset="0"/>
              </a:rPr>
              <a:t>agency …. </a:t>
            </a:r>
            <a:r>
              <a:rPr lang="en-US" sz="2000" dirty="0">
                <a:latin typeface="Arial" panose="020B0604020202020204" pitchFamily="34" charset="0"/>
                <a:cs typeface="Arial" panose="020B0604020202020204" pitchFamily="34" charset="0"/>
              </a:rPr>
              <a:t>The news media, as defined in RCW 5.68.010(5), shall have access to the photographs and full date of </a:t>
            </a:r>
            <a:r>
              <a:rPr lang="en-US" sz="2000" dirty="0" smtClean="0">
                <a:latin typeface="Arial" panose="020B0604020202020204" pitchFamily="34" charset="0"/>
                <a:cs typeface="Arial" panose="020B0604020202020204" pitchFamily="34" charset="0"/>
              </a:rPr>
              <a:t>birth.</a:t>
            </a:r>
          </a:p>
          <a:p>
            <a:pPr>
              <a:spcBef>
                <a:spcPts val="600"/>
              </a:spcBef>
              <a:buClrTx/>
            </a:pPr>
            <a:r>
              <a:rPr lang="en-US" sz="2000" dirty="0" smtClean="0">
                <a:latin typeface="Arial" panose="020B0604020202020204" pitchFamily="34" charset="0"/>
                <a:cs typeface="Arial" panose="020B0604020202020204" pitchFamily="34" charset="0"/>
              </a:rPr>
              <a:t>Payroll deductions.</a:t>
            </a:r>
          </a:p>
          <a:p>
            <a:pPr>
              <a:spcBef>
                <a:spcPts val="600"/>
              </a:spcBef>
              <a:buClrTx/>
            </a:pPr>
            <a:r>
              <a:rPr lang="en-US" sz="2000" dirty="0" smtClean="0">
                <a:latin typeface="Arial" panose="020B0604020202020204" pitchFamily="34" charset="0"/>
                <a:cs typeface="Arial" panose="020B0604020202020204" pitchFamily="34" charset="0"/>
              </a:rPr>
              <a:t>Notice requirements for information exclusively in an employee’s personnel, supervisor, training or payroll file. </a:t>
            </a:r>
          </a:p>
          <a:p>
            <a:pPr lvl="1"/>
            <a:endParaRPr lang="en-US" dirty="0">
              <a:latin typeface="Arial" panose="020B0604020202020204" pitchFamily="34" charset="0"/>
              <a:cs typeface="Arial" panose="020B0604020202020204" pitchFamily="34" charset="0"/>
            </a:endParaRPr>
          </a:p>
        </p:txBody>
      </p:sp>
      <p:sp>
        <p:nvSpPr>
          <p:cNvPr id="11" name="TextBox 10"/>
          <p:cNvSpPr txBox="1"/>
          <p:nvPr/>
        </p:nvSpPr>
        <p:spPr>
          <a:xfrm>
            <a:off x="25179" y="6519446"/>
            <a:ext cx="1701107" cy="338554"/>
          </a:xfrm>
          <a:prstGeom prst="rect">
            <a:avLst/>
          </a:prstGeom>
          <a:noFill/>
        </p:spPr>
        <p:txBody>
          <a:bodyPr wrap="none" rtlCol="0">
            <a:spAutoFit/>
          </a:bodyPr>
          <a:lstStyle/>
          <a:p>
            <a:r>
              <a:rPr lang="en-US" sz="1600" dirty="0"/>
              <a:t>RCW </a:t>
            </a:r>
            <a:r>
              <a:rPr lang="en-US" sz="1600" dirty="0" smtClean="0"/>
              <a:t>42.56.250</a:t>
            </a:r>
            <a:endParaRPr lang="en-US" sz="1600" dirty="0"/>
          </a:p>
        </p:txBody>
      </p:sp>
      <p:sp>
        <p:nvSpPr>
          <p:cNvPr id="8" name="Title 1"/>
          <p:cNvSpPr>
            <a:spLocks noGrp="1"/>
          </p:cNvSpPr>
          <p:nvPr>
            <p:ph type="title"/>
          </p:nvPr>
        </p:nvSpPr>
        <p:spPr>
          <a:xfrm>
            <a:off x="430427" y="332761"/>
            <a:ext cx="8305800" cy="783517"/>
          </a:xfrm>
        </p:spPr>
        <p:txBody>
          <a:bodyPr/>
          <a:lstStyle/>
          <a:p>
            <a:pPr defTabSz="457207" fontAlgn="base">
              <a:spcAft>
                <a:spcPct val="0"/>
              </a:spcAft>
            </a:pPr>
            <a:r>
              <a:rPr lang="en-US" sz="3200" b="1" dirty="0">
                <a:solidFill>
                  <a:schemeClr val="tx1"/>
                </a:solidFill>
              </a:rPr>
              <a:t>A Sampling of Common </a:t>
            </a:r>
            <a:r>
              <a:rPr lang="en-US" sz="3200" b="1" dirty="0" smtClean="0">
                <a:solidFill>
                  <a:schemeClr val="tx1"/>
                </a:solidFill>
              </a:rPr>
              <a:t>Exemptions (</a:t>
            </a:r>
            <a:r>
              <a:rPr lang="en-US" sz="3200" b="1" dirty="0" err="1" smtClean="0">
                <a:solidFill>
                  <a:schemeClr val="tx1"/>
                </a:solidFill>
              </a:rPr>
              <a:t>Con’t</a:t>
            </a:r>
            <a:r>
              <a:rPr lang="en-US" sz="3200" b="1" dirty="0" smtClean="0">
                <a:solidFill>
                  <a:schemeClr val="tx1"/>
                </a:solidFill>
              </a:rPr>
              <a:t>)</a:t>
            </a:r>
            <a:r>
              <a:rPr lang="en-US" sz="3200" b="1" dirty="0"/>
              <a:t/>
            </a:r>
            <a:br>
              <a:rPr lang="en-US" sz="3200" b="1" dirty="0"/>
            </a:br>
            <a:endParaRPr lang="en-US" sz="3200" b="1" dirty="0"/>
          </a:p>
        </p:txBody>
      </p:sp>
    </p:spTree>
    <p:extLst>
      <p:ext uri="{BB962C8B-B14F-4D97-AF65-F5344CB8AC3E}">
        <p14:creationId xmlns:p14="http://schemas.microsoft.com/office/powerpoint/2010/main" val="30276682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04644"/>
            <a:ext cx="10160000" cy="438647"/>
          </a:xfrm>
        </p:spPr>
        <p:txBody>
          <a:bodyPr/>
          <a:lstStyle/>
          <a:p>
            <a:r>
              <a:rPr lang="en-US" sz="2800" b="1" dirty="0"/>
              <a:t>Commercial Purpose</a:t>
            </a:r>
          </a:p>
        </p:txBody>
      </p:sp>
      <p:sp>
        <p:nvSpPr>
          <p:cNvPr id="3" name="Content Placeholder 2"/>
          <p:cNvSpPr>
            <a:spLocks noGrp="1"/>
          </p:cNvSpPr>
          <p:nvPr>
            <p:ph sz="quarter" idx="13"/>
          </p:nvPr>
        </p:nvSpPr>
        <p:spPr>
          <a:xfrm>
            <a:off x="990600" y="1946611"/>
            <a:ext cx="9525000" cy="3311189"/>
          </a:xfrm>
        </p:spPr>
        <p:txBody>
          <a:bodyPr>
            <a:normAutofit fontScale="92500" lnSpcReduction="20000"/>
          </a:bodyPr>
          <a:lstStyle/>
          <a:p>
            <a:pPr>
              <a:spcBef>
                <a:spcPts val="1200"/>
              </a:spcBef>
              <a:buClrTx/>
            </a:pPr>
            <a:r>
              <a:rPr lang="en-US" dirty="0" smtClean="0">
                <a:latin typeface="Arial" panose="020B0604020202020204" pitchFamily="34" charset="0"/>
                <a:cs typeface="Arial" panose="020B0604020202020204" pitchFamily="34" charset="0"/>
              </a:rPr>
              <a:t>General Rule: Requestors may use records for any purpose including a commercial purpose.</a:t>
            </a:r>
          </a:p>
          <a:p>
            <a:pPr>
              <a:spcBef>
                <a:spcPts val="1200"/>
              </a:spcBef>
              <a:buClrTx/>
            </a:pPr>
            <a:r>
              <a:rPr lang="en-US" dirty="0" smtClean="0">
                <a:latin typeface="Arial" panose="020B0604020202020204" pitchFamily="34" charset="0"/>
                <a:cs typeface="Arial" panose="020B0604020202020204" pitchFamily="34" charset="0"/>
              </a:rPr>
              <a:t>Exception: List of Individuals </a:t>
            </a:r>
          </a:p>
          <a:p>
            <a:pPr>
              <a:spcBef>
                <a:spcPts val="1200"/>
              </a:spcBef>
              <a:buClrTx/>
            </a:pPr>
            <a:r>
              <a:rPr lang="en-US" dirty="0" smtClean="0">
                <a:latin typeface="Arial" panose="020B0604020202020204" pitchFamily="34" charset="0"/>
                <a:cs typeface="Arial" panose="020B0604020202020204" pitchFamily="34" charset="0"/>
              </a:rPr>
              <a:t>Agencies are prohibited from releasing a list of individuals to a requestor when the intended use is for a commercial purpose.</a:t>
            </a:r>
            <a:endParaRPr lang="en-US" dirty="0">
              <a:latin typeface="Arial" panose="020B0604020202020204" pitchFamily="34" charset="0"/>
              <a:cs typeface="Arial" panose="020B0604020202020204" pitchFamily="34" charset="0"/>
            </a:endParaRPr>
          </a:p>
          <a:p>
            <a:pPr>
              <a:spcBef>
                <a:spcPts val="1200"/>
              </a:spcBef>
              <a:buClrTx/>
            </a:pPr>
            <a:r>
              <a:rPr lang="en-US" dirty="0">
                <a:latin typeface="Arial" panose="020B0604020202020204" pitchFamily="34" charset="0"/>
                <a:cs typeface="Arial" panose="020B0604020202020204" pitchFamily="34" charset="0"/>
              </a:rPr>
              <a:t>Providing access to electronic records that can, by means of internal queries or sorting, display lists of individuals would be tantamount to providing access to lists of individuals which, if requested for commercial purposes, is </a:t>
            </a:r>
            <a:r>
              <a:rPr lang="en-US" dirty="0" smtClean="0">
                <a:latin typeface="Arial" panose="020B0604020202020204" pitchFamily="34" charset="0"/>
                <a:cs typeface="Arial" panose="020B0604020202020204" pitchFamily="34" charset="0"/>
              </a:rPr>
              <a:t>prohibited.</a:t>
            </a:r>
          </a:p>
          <a:p>
            <a:pPr>
              <a:spcBef>
                <a:spcPts val="1200"/>
              </a:spcBef>
              <a:buClrTx/>
            </a:pPr>
            <a:r>
              <a:rPr lang="en-US" dirty="0" smtClean="0">
                <a:latin typeface="Arial" panose="020B0604020202020204" pitchFamily="34" charset="0"/>
                <a:cs typeface="Arial" panose="020B0604020202020204" pitchFamily="34" charset="0"/>
              </a:rPr>
              <a:t>Agency must make the determination based on the nature of the request, the identity of the requestor and any other information that may be available.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67</a:t>
            </a:fld>
            <a:endParaRPr lang="en-US" dirty="0"/>
          </a:p>
        </p:txBody>
      </p:sp>
      <p:sp>
        <p:nvSpPr>
          <p:cNvPr id="5" name="TextBox 4"/>
          <p:cNvSpPr txBox="1"/>
          <p:nvPr/>
        </p:nvSpPr>
        <p:spPr>
          <a:xfrm>
            <a:off x="25179" y="6519446"/>
            <a:ext cx="7118295" cy="338554"/>
          </a:xfrm>
          <a:prstGeom prst="rect">
            <a:avLst/>
          </a:prstGeom>
          <a:noFill/>
        </p:spPr>
        <p:txBody>
          <a:bodyPr wrap="none" rtlCol="0">
            <a:spAutoFit/>
          </a:bodyPr>
          <a:lstStyle/>
          <a:p>
            <a:r>
              <a:rPr lang="en-US" sz="1600" dirty="0"/>
              <a:t>RCW 42.56.070(8), AGO Opinion 2019 No. 3, </a:t>
            </a:r>
            <a:r>
              <a:rPr lang="en-US" sz="1600" dirty="0" err="1"/>
              <a:t>SEIU</a:t>
            </a:r>
            <a:r>
              <a:rPr lang="en-US" sz="1600" dirty="0"/>
              <a:t> Healthcare 775 v. State.</a:t>
            </a:r>
          </a:p>
        </p:txBody>
      </p:sp>
      <p:sp>
        <p:nvSpPr>
          <p:cNvPr id="6" name="Title 1"/>
          <p:cNvSpPr txBox="1">
            <a:spLocks/>
          </p:cNvSpPr>
          <p:nvPr/>
        </p:nvSpPr>
        <p:spPr>
          <a:xfrm>
            <a:off x="381000" y="294041"/>
            <a:ext cx="8305800" cy="78351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Arial" panose="020B0604020202020204" pitchFamily="34" charset="0"/>
                <a:ea typeface="+mj-ea"/>
                <a:cs typeface="Arial" panose="020B0604020202020204" pitchFamily="34" charset="0"/>
              </a:defRPr>
            </a:lvl1pPr>
          </a:lstStyle>
          <a:p>
            <a:pPr defTabSz="457207" fontAlgn="base">
              <a:spcAft>
                <a:spcPct val="0"/>
              </a:spcAft>
            </a:pPr>
            <a:r>
              <a:rPr lang="en-US" sz="3200" b="1" dirty="0" smtClean="0">
                <a:solidFill>
                  <a:schemeClr val="tx1"/>
                </a:solidFill>
              </a:rPr>
              <a:t>A Sampling of Common Exemptions (</a:t>
            </a:r>
            <a:r>
              <a:rPr lang="en-US" sz="3200" b="1" dirty="0" err="1" smtClean="0">
                <a:solidFill>
                  <a:schemeClr val="tx1"/>
                </a:solidFill>
              </a:rPr>
              <a:t>Con’t</a:t>
            </a:r>
            <a:r>
              <a:rPr lang="en-US" sz="3200" b="1" dirty="0" smtClean="0">
                <a:solidFill>
                  <a:schemeClr val="tx1"/>
                </a:solidFill>
              </a:rPr>
              <a:t>)</a:t>
            </a:r>
            <a:r>
              <a:rPr lang="en-US" sz="3200" b="1" dirty="0" smtClean="0"/>
              <a:t/>
            </a:r>
            <a:br>
              <a:rPr lang="en-US" sz="3200" b="1" dirty="0" smtClean="0"/>
            </a:br>
            <a:endParaRPr lang="en-US" sz="3200" b="1" dirty="0"/>
          </a:p>
        </p:txBody>
      </p:sp>
    </p:spTree>
    <p:extLst>
      <p:ext uri="{BB962C8B-B14F-4D97-AF65-F5344CB8AC3E}">
        <p14:creationId xmlns:p14="http://schemas.microsoft.com/office/powerpoint/2010/main" val="343000753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8900" y="133777"/>
            <a:ext cx="1600200" cy="1600200"/>
          </a:xfrm>
          <a:prstGeom prst="rect">
            <a:avLst/>
          </a:prstGeom>
        </p:spPr>
      </p:pic>
      <p:pic>
        <p:nvPicPr>
          <p:cNvPr id="14" name="Picture 13"/>
          <p:cNvPicPr>
            <a:picLocks noChangeAspect="1"/>
          </p:cNvPicPr>
          <p:nvPr/>
        </p:nvPicPr>
        <p:blipFill>
          <a:blip r:embed="rId4"/>
          <a:stretch>
            <a:fillRect/>
          </a:stretch>
        </p:blipFill>
        <p:spPr>
          <a:xfrm>
            <a:off x="7543800" y="1160339"/>
            <a:ext cx="1429168" cy="803366"/>
          </a:xfrm>
          <a:prstGeom prst="rect">
            <a:avLst/>
          </a:prstGeom>
        </p:spPr>
      </p:pic>
      <p:sp>
        <p:nvSpPr>
          <p:cNvPr id="2" name="Title 1"/>
          <p:cNvSpPr>
            <a:spLocks noGrp="1"/>
          </p:cNvSpPr>
          <p:nvPr>
            <p:ph type="title"/>
          </p:nvPr>
        </p:nvSpPr>
        <p:spPr>
          <a:xfrm>
            <a:off x="228600" y="180664"/>
            <a:ext cx="7620000" cy="1143000"/>
          </a:xfrm>
        </p:spPr>
        <p:txBody>
          <a:bodyPr>
            <a:normAutofit/>
          </a:bodyPr>
          <a:lstStyle/>
          <a:p>
            <a:r>
              <a:rPr lang="en-US" sz="3200" b="1" dirty="0">
                <a:solidFill>
                  <a:schemeClr val="tx1"/>
                </a:solidFill>
              </a:rPr>
              <a:t>Production of Records</a:t>
            </a:r>
            <a:br>
              <a:rPr lang="en-US" sz="3200" b="1" dirty="0">
                <a:solidFill>
                  <a:schemeClr val="tx1"/>
                </a:solidFill>
              </a:rPr>
            </a:br>
            <a:r>
              <a:rPr lang="en-US" sz="2800" b="1" dirty="0" smtClean="0">
                <a:solidFill>
                  <a:schemeClr val="tx1"/>
                </a:solidFill>
              </a:rPr>
              <a:t>   </a:t>
            </a:r>
            <a:r>
              <a:rPr lang="en-US" sz="2800" dirty="0" smtClean="0"/>
              <a:t>When </a:t>
            </a:r>
            <a:r>
              <a:rPr lang="en-US" sz="2800" dirty="0"/>
              <a:t>and How</a:t>
            </a:r>
            <a:endParaRPr lang="en-US" sz="2800" i="1" dirty="0"/>
          </a:p>
        </p:txBody>
      </p:sp>
      <p:sp>
        <p:nvSpPr>
          <p:cNvPr id="3" name="Content Placeholder 2"/>
          <p:cNvSpPr>
            <a:spLocks noGrp="1"/>
          </p:cNvSpPr>
          <p:nvPr>
            <p:ph idx="1"/>
          </p:nvPr>
        </p:nvSpPr>
        <p:spPr>
          <a:xfrm>
            <a:off x="457200" y="1676400"/>
            <a:ext cx="9448800" cy="4876800"/>
          </a:xfrm>
        </p:spPr>
        <p:txBody>
          <a:bodyPr>
            <a:normAutofit/>
          </a:bodyPr>
          <a:lstStyle/>
          <a:p>
            <a:pPr>
              <a:buClrTx/>
              <a:buFont typeface="Arial" panose="020B0604020202020204" pitchFamily="34" charset="0"/>
              <a:buChar char="•"/>
            </a:pPr>
            <a:r>
              <a:rPr lang="en-US" sz="2000" dirty="0"/>
              <a:t>If requestor asked to inspect records:</a:t>
            </a:r>
          </a:p>
          <a:p>
            <a:pPr lvl="1">
              <a:buClrTx/>
              <a:buFont typeface="Arial" panose="020B0604020202020204" pitchFamily="34" charset="0"/>
              <a:buChar char="•"/>
            </a:pPr>
            <a:r>
              <a:rPr lang="en-US" dirty="0"/>
              <a:t>Notify requestor of records availability and how long they will be available. (30 days per WAC 44-14-040.)</a:t>
            </a:r>
          </a:p>
          <a:p>
            <a:pPr lvl="1">
              <a:buClrTx/>
              <a:buFont typeface="Arial" panose="020B0604020202020204" pitchFamily="34" charset="0"/>
              <a:buChar char="•"/>
            </a:pPr>
            <a:r>
              <a:rPr lang="en-US" dirty="0"/>
              <a:t>The PRA prohibits any charge for inspection of records.</a:t>
            </a:r>
          </a:p>
          <a:p>
            <a:pPr lvl="1">
              <a:buClrTx/>
              <a:buFont typeface="Arial" panose="020B0604020202020204" pitchFamily="34" charset="0"/>
              <a:buChar char="•"/>
            </a:pPr>
            <a:r>
              <a:rPr lang="en-US" dirty="0"/>
              <a:t>Use of cell phone to take pictures of pages</a:t>
            </a:r>
            <a:r>
              <a:rPr lang="en-US" dirty="0" smtClean="0"/>
              <a:t>?</a:t>
            </a:r>
          </a:p>
          <a:p>
            <a:pPr lvl="1">
              <a:buClrTx/>
              <a:buFont typeface="Arial" panose="020B0604020202020204" pitchFamily="34" charset="0"/>
              <a:buChar char="•"/>
            </a:pPr>
            <a:endParaRPr lang="en-US" dirty="0"/>
          </a:p>
          <a:p>
            <a:pPr>
              <a:buClrTx/>
              <a:buFont typeface="Arial" panose="020B0604020202020204" pitchFamily="34" charset="0"/>
              <a:buChar char="•"/>
            </a:pPr>
            <a:r>
              <a:rPr lang="en-US" sz="2000" dirty="0"/>
              <a:t>If records are to be produced:</a:t>
            </a:r>
          </a:p>
          <a:p>
            <a:pPr lvl="1">
              <a:buClrTx/>
              <a:buFont typeface="Arial" panose="020B0604020202020204" pitchFamily="34" charset="0"/>
              <a:buChar char="•"/>
            </a:pPr>
            <a:r>
              <a:rPr lang="en-US" dirty="0"/>
              <a:t>Inform requestor of fee (if any) and provide time for requestor to pay.</a:t>
            </a:r>
          </a:p>
          <a:p>
            <a:pPr lvl="1">
              <a:buClrTx/>
              <a:buFont typeface="Arial" panose="020B0604020202020204" pitchFamily="34" charset="0"/>
              <a:buChar char="•"/>
            </a:pPr>
            <a:r>
              <a:rPr lang="en-US" dirty="0"/>
              <a:t>Provide records to requestor.</a:t>
            </a:r>
          </a:p>
          <a:p>
            <a:pPr lvl="1">
              <a:buClrTx/>
              <a:buFont typeface="Arial" panose="020B0604020202020204" pitchFamily="34" charset="0"/>
              <a:buChar char="•"/>
            </a:pPr>
            <a:r>
              <a:rPr lang="en-US" dirty="0"/>
              <a:t>Agencies can produce records in installments, particularly for larger requests.</a:t>
            </a:r>
          </a:p>
          <a:p>
            <a:pPr lvl="1">
              <a:buClrTx/>
              <a:buFont typeface="Arial" panose="020B0604020202020204" pitchFamily="34" charset="0"/>
              <a:buChar char="•"/>
            </a:pPr>
            <a:r>
              <a:rPr lang="en-US" dirty="0"/>
              <a:t>Agencies can provide an installment by providing links to records on its website.</a:t>
            </a:r>
          </a:p>
          <a:p>
            <a:pPr lvl="1">
              <a:buFont typeface="Arial" panose="020B0604020202020204" pitchFamily="34" charset="0"/>
              <a:buChar char="•"/>
            </a:pPr>
            <a:endParaRPr lang="en-US" dirty="0" smtClean="0">
              <a:cs typeface="Arial" panose="020B0604020202020204" pitchFamily="34" charset="0"/>
            </a:endParaRPr>
          </a:p>
          <a:p>
            <a:pPr lvl="1">
              <a:buFont typeface="Arial" panose="020B0604020202020204" pitchFamily="34" charset="0"/>
              <a:buChar char="•"/>
            </a:pPr>
            <a:endParaRPr lang="en-US" dirty="0">
              <a:cs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pPr>
              <a:defRPr/>
            </a:pPr>
            <a:fld id="{9B6DA2BE-93A6-4C0E-BC3B-5C91D8DE6623}" type="slidenum">
              <a:rPr lang="en-US" smtClean="0"/>
              <a:pPr>
                <a:defRPr/>
              </a:pPr>
              <a:t>68</a:t>
            </a:fld>
            <a:endParaRPr lang="en-US"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34400" y="142564"/>
            <a:ext cx="1219200" cy="1219200"/>
          </a:xfrm>
          <a:prstGeom prst="rect">
            <a:avLst/>
          </a:prstGeom>
        </p:spPr>
      </p:pic>
    </p:spTree>
    <p:extLst>
      <p:ext uri="{BB962C8B-B14F-4D97-AF65-F5344CB8AC3E}">
        <p14:creationId xmlns:p14="http://schemas.microsoft.com/office/powerpoint/2010/main" val="307284058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a:xfrm>
            <a:off x="533400" y="-64821"/>
            <a:ext cx="8262076" cy="1280186"/>
          </a:xfrm>
        </p:spPr>
        <p:txBody>
          <a:bodyPr anchor="ctr">
            <a:normAutofit/>
          </a:bodyPr>
          <a:lstStyle/>
          <a:p>
            <a:pPr eaLnBrk="1" hangingPunct="1"/>
            <a:r>
              <a:rPr lang="en-US" sz="3200" b="1" dirty="0">
                <a:solidFill>
                  <a:schemeClr val="tx1"/>
                </a:solidFill>
              </a:rPr>
              <a:t>Enforcement &amp; Penalties </a:t>
            </a:r>
          </a:p>
        </p:txBody>
      </p:sp>
      <p:sp>
        <p:nvSpPr>
          <p:cNvPr id="2" name="Slide Number Placeholder 1"/>
          <p:cNvSpPr>
            <a:spLocks noGrp="1"/>
          </p:cNvSpPr>
          <p:nvPr>
            <p:ph type="sldNum" sz="quarter" idx="12"/>
          </p:nvPr>
        </p:nvSpPr>
        <p:spPr/>
        <p:txBody>
          <a:bodyPr/>
          <a:lstStyle/>
          <a:p>
            <a:pPr>
              <a:defRPr/>
            </a:pPr>
            <a:fld id="{C13F4498-24CB-411B-AF15-22CD8EE0A5F6}" type="slidenum">
              <a:rPr lang="en-US" smtClean="0"/>
              <a:pPr>
                <a:defRPr/>
              </a:pPr>
              <a:t>69</a:t>
            </a:fld>
            <a:endParaRPr lang="en-US" dirty="0"/>
          </a:p>
        </p:txBody>
      </p:sp>
      <p:sp>
        <p:nvSpPr>
          <p:cNvPr id="33795" name="Rectangle 3"/>
          <p:cNvSpPr>
            <a:spLocks noGrp="1" noChangeArrowheads="1"/>
          </p:cNvSpPr>
          <p:nvPr>
            <p:ph type="body" sz="half" idx="4294967295"/>
          </p:nvPr>
        </p:nvSpPr>
        <p:spPr>
          <a:xfrm>
            <a:off x="565868" y="1481138"/>
            <a:ext cx="9737362" cy="4572000"/>
          </a:xfrm>
        </p:spPr>
        <p:txBody>
          <a:bodyPr>
            <a:normAutofit/>
          </a:bodyPr>
          <a:lstStyle/>
          <a:p>
            <a:pPr eaLnBrk="1" hangingPunct="1">
              <a:buClrTx/>
              <a:buFont typeface="Wingdings" panose="05000000000000000000" pitchFamily="2" charset="2"/>
              <a:buChar char="§"/>
            </a:pPr>
            <a:r>
              <a:rPr lang="en-US" dirty="0" smtClean="0">
                <a:cs typeface="Arial" panose="020B0604020202020204" pitchFamily="34" charset="0"/>
              </a:rPr>
              <a:t>PRA enforced by </a:t>
            </a:r>
            <a:r>
              <a:rPr lang="en-US" b="1" dirty="0" smtClean="0">
                <a:solidFill>
                  <a:srgbClr val="002060"/>
                </a:solidFill>
                <a:cs typeface="Arial" panose="020B0604020202020204" pitchFamily="34" charset="0"/>
              </a:rPr>
              <a:t>courts</a:t>
            </a:r>
            <a:r>
              <a:rPr lang="en-US" dirty="0" smtClean="0">
                <a:cs typeface="Arial" panose="020B0604020202020204" pitchFamily="34" charset="0"/>
              </a:rPr>
              <a:t> for claims listed in PRA.</a:t>
            </a:r>
          </a:p>
          <a:p>
            <a:pPr eaLnBrk="1" hangingPunct="1">
              <a:buClrTx/>
              <a:buFont typeface="Wingdings" panose="05000000000000000000" pitchFamily="2" charset="2"/>
              <a:buChar char="§"/>
            </a:pPr>
            <a:r>
              <a:rPr lang="en-US" dirty="0" smtClean="0">
                <a:cs typeface="Arial" panose="020B0604020202020204" pitchFamily="34" charset="0"/>
              </a:rPr>
              <a:t>A court can impose </a:t>
            </a:r>
            <a:r>
              <a:rPr lang="en-US" b="1" dirty="0" smtClean="0">
                <a:solidFill>
                  <a:srgbClr val="002060"/>
                </a:solidFill>
                <a:cs typeface="Arial" panose="020B0604020202020204" pitchFamily="34" charset="0"/>
              </a:rPr>
              <a:t>civil penalties: $0.00 to $100 per day per document.</a:t>
            </a:r>
            <a:r>
              <a:rPr lang="en-US" dirty="0" smtClean="0">
                <a:cs typeface="Arial" panose="020B0604020202020204" pitchFamily="34" charset="0"/>
              </a:rPr>
              <a:t> No proof of “damages” required.</a:t>
            </a:r>
          </a:p>
          <a:p>
            <a:pPr eaLnBrk="1" hangingPunct="1">
              <a:buClrTx/>
              <a:buFont typeface="Wingdings" panose="05000000000000000000" pitchFamily="2" charset="2"/>
              <a:buChar char="§"/>
            </a:pPr>
            <a:r>
              <a:rPr lang="en-US" dirty="0" smtClean="0"/>
              <a:t>Penalties imposed to encourage PRA compliance. </a:t>
            </a:r>
            <a:endParaRPr lang="en-US" dirty="0" smtClean="0">
              <a:cs typeface="Arial" panose="020B0604020202020204" pitchFamily="34" charset="0"/>
            </a:endParaRPr>
          </a:p>
          <a:p>
            <a:pPr>
              <a:buClrTx/>
              <a:buFont typeface="Wingdings" panose="05000000000000000000" pitchFamily="2" charset="2"/>
              <a:buChar char="§"/>
            </a:pPr>
            <a:r>
              <a:rPr lang="en-US" dirty="0" smtClean="0">
                <a:cs typeface="Arial" panose="020B0604020202020204" pitchFamily="34" charset="0"/>
              </a:rPr>
              <a:t>A court is </a:t>
            </a:r>
            <a:r>
              <a:rPr lang="en-US" dirty="0"/>
              <a:t>to consider factors in requiring an </a:t>
            </a:r>
            <a:r>
              <a:rPr lang="en-US" dirty="0" smtClean="0">
                <a:cs typeface="Arial" panose="020B0604020202020204" pitchFamily="34" charset="0"/>
              </a:rPr>
              <a:t>agency to pay a penalty. </a:t>
            </a:r>
          </a:p>
          <a:p>
            <a:pPr eaLnBrk="1" hangingPunct="1">
              <a:buClrTx/>
              <a:buFont typeface="Wingdings" panose="05000000000000000000" pitchFamily="2" charset="2"/>
              <a:buChar char="§"/>
            </a:pPr>
            <a:r>
              <a:rPr lang="en-US" dirty="0" smtClean="0">
                <a:cs typeface="Arial" panose="020B0604020202020204" pitchFamily="34" charset="0"/>
              </a:rPr>
              <a:t>Plus, a court will award the prevailing requester’s </a:t>
            </a:r>
            <a:r>
              <a:rPr lang="en-US" b="1" dirty="0" smtClean="0">
                <a:solidFill>
                  <a:srgbClr val="002060"/>
                </a:solidFill>
                <a:cs typeface="Arial" panose="020B0604020202020204" pitchFamily="34" charset="0"/>
              </a:rPr>
              <a:t>attorneys fees and costs</a:t>
            </a:r>
            <a:r>
              <a:rPr lang="en-US" dirty="0" smtClean="0">
                <a:solidFill>
                  <a:srgbClr val="002060"/>
                </a:solidFill>
                <a:cs typeface="Arial" panose="020B0604020202020204" pitchFamily="34" charset="0"/>
              </a:rPr>
              <a:t>.</a:t>
            </a:r>
          </a:p>
          <a:p>
            <a:pPr>
              <a:buClrTx/>
              <a:buFont typeface="Wingdings" panose="05000000000000000000" pitchFamily="2" charset="2"/>
              <a:buChar char="§"/>
            </a:pPr>
            <a:r>
              <a:rPr lang="en-US" dirty="0">
                <a:cs typeface="Arial" panose="020B0604020202020204" pitchFamily="34" charset="0"/>
              </a:rPr>
              <a:t>Special penalty provisions and court procedures apply to lawsuits involving inmate requests.</a:t>
            </a:r>
          </a:p>
          <a:p>
            <a:pPr marL="571500" lvl="1" indent="-457200">
              <a:lnSpc>
                <a:spcPct val="90000"/>
              </a:lnSpc>
              <a:buClr>
                <a:schemeClr val="accent1"/>
              </a:buClr>
            </a:pPr>
            <a:endParaRPr lang="en-US" sz="3200" i="1" dirty="0"/>
          </a:p>
          <a:p>
            <a:pPr marL="114300" lvl="1" indent="0">
              <a:lnSpc>
                <a:spcPct val="90000"/>
              </a:lnSpc>
              <a:buClr>
                <a:schemeClr val="accent1"/>
              </a:buClr>
              <a:buNone/>
            </a:pPr>
            <a:r>
              <a:rPr lang="en-US" sz="1900" i="1" dirty="0"/>
              <a:t>	</a:t>
            </a:r>
            <a:endParaRPr lang="en-US" sz="1600" i="1" dirty="0"/>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200952"/>
            <a:ext cx="1208834"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5210" y="6229486"/>
            <a:ext cx="4572000" cy="535531"/>
          </a:xfrm>
          <a:prstGeom prst="rect">
            <a:avLst/>
          </a:prstGeom>
        </p:spPr>
        <p:txBody>
          <a:bodyPr>
            <a:spAutoFit/>
          </a:bodyPr>
          <a:lstStyle/>
          <a:p>
            <a:pPr marL="114300" lvl="1">
              <a:lnSpc>
                <a:spcPct val="90000"/>
              </a:lnSpc>
              <a:buClr>
                <a:schemeClr val="accent1"/>
              </a:buClr>
            </a:pPr>
            <a:r>
              <a:rPr lang="en-US" sz="1600" dirty="0">
                <a:cs typeface="Arial" panose="020B0604020202020204" pitchFamily="34" charset="0"/>
              </a:rPr>
              <a:t>RCW 42.56.550, RCW 42.56.565; </a:t>
            </a:r>
          </a:p>
          <a:p>
            <a:pPr marL="114300" lvl="1">
              <a:lnSpc>
                <a:spcPct val="90000"/>
              </a:lnSpc>
              <a:buClr>
                <a:schemeClr val="accent1"/>
              </a:buClr>
            </a:pPr>
            <a:r>
              <a:rPr lang="en-US" sz="1600" dirty="0" err="1">
                <a:cs typeface="Arial" panose="020B0604020202020204" pitchFamily="34" charset="0"/>
              </a:rPr>
              <a:t>Yousoufian</a:t>
            </a:r>
            <a:r>
              <a:rPr lang="en-US" sz="1600" dirty="0">
                <a:cs typeface="Arial" panose="020B0604020202020204" pitchFamily="34" charset="0"/>
              </a:rPr>
              <a:t> v. Sims</a:t>
            </a:r>
          </a:p>
        </p:txBody>
      </p:sp>
    </p:spTree>
    <p:extLst>
      <p:ext uri="{BB962C8B-B14F-4D97-AF65-F5344CB8AC3E}">
        <p14:creationId xmlns:p14="http://schemas.microsoft.com/office/powerpoint/2010/main" val="30083866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1" y="4572000"/>
            <a:ext cx="10744199" cy="204152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50000"/>
                </a:schemeClr>
              </a:solidFill>
              <a:latin typeface="Arial" panose="020B0604020202020204" pitchFamily="34" charset="0"/>
            </a:endParaRPr>
          </a:p>
        </p:txBody>
      </p:sp>
      <p:sp>
        <p:nvSpPr>
          <p:cNvPr id="6" name="Rectangle 5"/>
          <p:cNvSpPr/>
          <p:nvPr/>
        </p:nvSpPr>
        <p:spPr>
          <a:xfrm>
            <a:off x="304800" y="944563"/>
            <a:ext cx="10668000" cy="332263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50000"/>
                </a:schemeClr>
              </a:solidFill>
              <a:latin typeface="Arial" panose="020B0604020202020204" pitchFamily="34" charset="0"/>
            </a:endParaRPr>
          </a:p>
        </p:txBody>
      </p:sp>
      <p:sp>
        <p:nvSpPr>
          <p:cNvPr id="7170" name="AutoShape 6"/>
          <p:cNvSpPr>
            <a:spLocks noGrp="1" noChangeArrowheads="1"/>
          </p:cNvSpPr>
          <p:nvPr>
            <p:ph type="title"/>
          </p:nvPr>
        </p:nvSpPr>
        <p:spPr>
          <a:xfrm>
            <a:off x="282615" y="-228600"/>
            <a:ext cx="9692640" cy="1325562"/>
          </a:xfrm>
        </p:spPr>
        <p:txBody>
          <a:bodyPr/>
          <a:lstStyle/>
          <a:p>
            <a:pPr eaLnBrk="1" hangingPunct="1"/>
            <a:r>
              <a:rPr lang="en-US" sz="3600" b="1" dirty="0">
                <a:cs typeface="Arial" panose="020B0604020202020204" pitchFamily="34" charset="0"/>
              </a:rPr>
              <a:t>Purpose</a:t>
            </a:r>
            <a:r>
              <a:rPr lang="en-US" sz="2400" b="1" dirty="0">
                <a:cs typeface="Arial" panose="020B0604020202020204" pitchFamily="34" charset="0"/>
              </a:rPr>
              <a:t> </a:t>
            </a:r>
          </a:p>
        </p:txBody>
      </p:sp>
      <p:sp>
        <p:nvSpPr>
          <p:cNvPr id="7171" name="Rectangle 3"/>
          <p:cNvSpPr>
            <a:spLocks noGrp="1" noChangeArrowheads="1"/>
          </p:cNvSpPr>
          <p:nvPr>
            <p:ph idx="1"/>
          </p:nvPr>
        </p:nvSpPr>
        <p:spPr>
          <a:xfrm>
            <a:off x="457200" y="944563"/>
            <a:ext cx="10515600" cy="3246437"/>
          </a:xfrm>
        </p:spPr>
        <p:txBody>
          <a:bodyPr>
            <a:noAutofit/>
          </a:bodyPr>
          <a:lstStyle/>
          <a:p>
            <a:pPr marL="0" indent="0" eaLnBrk="1" hangingPunct="1">
              <a:spcBef>
                <a:spcPts val="1200"/>
              </a:spcBef>
              <a:buNone/>
            </a:pPr>
            <a:r>
              <a:rPr lang="en-US" sz="2000" dirty="0" smtClean="0">
                <a:cs typeface="Arial" panose="020B0604020202020204" pitchFamily="34" charset="0"/>
              </a:rPr>
              <a:t>“The </a:t>
            </a:r>
            <a:r>
              <a:rPr lang="en-US" sz="2000" dirty="0">
                <a:cs typeface="Arial" panose="020B0604020202020204" pitchFamily="34" charset="0"/>
              </a:rPr>
              <a:t>people do not yield their sovereignty to the agencies which serve them</a:t>
            </a:r>
            <a:r>
              <a:rPr lang="en-US" sz="2000" dirty="0" smtClean="0">
                <a:cs typeface="Arial" panose="020B0604020202020204" pitchFamily="34" charset="0"/>
              </a:rPr>
              <a:t>. The </a:t>
            </a:r>
            <a:r>
              <a:rPr lang="en-US" sz="2000" dirty="0">
                <a:cs typeface="Arial" panose="020B0604020202020204" pitchFamily="34" charset="0"/>
              </a:rPr>
              <a:t>people, in delegating authority, do not give public servants the right to decide what is good for the people to know and what is not good for them to know</a:t>
            </a:r>
            <a:r>
              <a:rPr lang="en-US" sz="2000" dirty="0" smtClean="0">
                <a:cs typeface="Arial" panose="020B0604020202020204" pitchFamily="34" charset="0"/>
              </a:rPr>
              <a:t>. The </a:t>
            </a:r>
            <a:r>
              <a:rPr lang="en-US" sz="2000" dirty="0">
                <a:cs typeface="Arial" panose="020B0604020202020204" pitchFamily="34" charset="0"/>
              </a:rPr>
              <a:t>people insist on remaining informed so they may retain control over the instruments they have created</a:t>
            </a:r>
            <a:r>
              <a:rPr lang="en-US" sz="2000" dirty="0" smtClean="0">
                <a:cs typeface="Arial" panose="020B0604020202020204" pitchFamily="34" charset="0"/>
              </a:rPr>
              <a:t>.”</a:t>
            </a:r>
          </a:p>
          <a:p>
            <a:pPr marL="0" indent="0">
              <a:spcBef>
                <a:spcPts val="1200"/>
              </a:spcBef>
              <a:buNone/>
            </a:pPr>
            <a:r>
              <a:rPr lang="en-US" sz="2000" dirty="0">
                <a:cs typeface="Arial" panose="020B0604020202020204" pitchFamily="34" charset="0"/>
              </a:rPr>
              <a:t>Public commissions, boards, councils, etc. listed in OPMA are agencies of this state that exist to aid in the conduct of the people’s business.</a:t>
            </a:r>
          </a:p>
          <a:p>
            <a:pPr marL="0" indent="0">
              <a:spcBef>
                <a:spcPts val="1200"/>
              </a:spcBef>
              <a:buNone/>
            </a:pPr>
            <a:r>
              <a:rPr lang="en-US" sz="2000" dirty="0">
                <a:cs typeface="Arial" panose="020B0604020202020204" pitchFamily="34" charset="0"/>
              </a:rPr>
              <a:t>Their actions are to be taken openly and deliberations conducted openly</a:t>
            </a:r>
            <a:r>
              <a:rPr lang="en-US" sz="2000" dirty="0" smtClean="0">
                <a:cs typeface="Arial" panose="020B0604020202020204" pitchFamily="34" charset="0"/>
              </a:rPr>
              <a:t>.</a:t>
            </a:r>
          </a:p>
          <a:p>
            <a:pPr marL="0" indent="0" algn="r">
              <a:lnSpc>
                <a:spcPct val="120000"/>
              </a:lnSpc>
              <a:buNone/>
            </a:pPr>
            <a:r>
              <a:rPr lang="en-US" sz="2000" dirty="0" smtClean="0">
                <a:cs typeface="Arial" panose="020B0604020202020204" pitchFamily="34" charset="0"/>
              </a:rPr>
              <a:t>RCW </a:t>
            </a:r>
            <a:r>
              <a:rPr lang="en-US" sz="2000" dirty="0">
                <a:cs typeface="Arial" panose="020B0604020202020204" pitchFamily="34" charset="0"/>
              </a:rPr>
              <a:t>42.30.010</a:t>
            </a:r>
          </a:p>
          <a:p>
            <a:endParaRPr lang="en-US" dirty="0">
              <a:cs typeface="Arial" panose="020B0604020202020204" pitchFamily="34" charset="0"/>
            </a:endParaRPr>
          </a:p>
          <a:p>
            <a:pPr marL="0" indent="0" eaLnBrk="1" hangingPunct="1">
              <a:lnSpc>
                <a:spcPct val="90000"/>
              </a:lnSpc>
              <a:buNone/>
            </a:pPr>
            <a:endParaRPr lang="en-US" dirty="0">
              <a:cs typeface="Arial" panose="020B0604020202020204" pitchFamily="34" charset="0"/>
            </a:endParaRPr>
          </a:p>
          <a:p>
            <a:pPr eaLnBrk="1" hangingPunct="1">
              <a:lnSpc>
                <a:spcPct val="90000"/>
              </a:lnSpc>
            </a:pPr>
            <a:endParaRPr lang="en-US" sz="1400" dirty="0" smtClean="0">
              <a:cs typeface="Arial" panose="020B0604020202020204" pitchFamily="34" charset="0"/>
            </a:endParaRPr>
          </a:p>
          <a:p>
            <a:pPr eaLnBrk="1" hangingPunct="1">
              <a:lnSpc>
                <a:spcPct val="90000"/>
              </a:lnSpc>
            </a:pPr>
            <a:endParaRPr lang="en-US" sz="1400" dirty="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9B6DA2BE-93A6-4C0E-BC3B-5C91D8DE6623}" type="slidenum">
              <a:rPr lang="en-US" smtClean="0"/>
              <a:pPr>
                <a:defRPr/>
              </a:pPr>
              <a:t>7</a:t>
            </a:fld>
            <a:endParaRPr lang="en-US" dirty="0"/>
          </a:p>
        </p:txBody>
      </p:sp>
      <p:sp>
        <p:nvSpPr>
          <p:cNvPr id="3" name="Rectangle 2"/>
          <p:cNvSpPr/>
          <p:nvPr/>
        </p:nvSpPr>
        <p:spPr>
          <a:xfrm>
            <a:off x="4419599" y="4724401"/>
            <a:ext cx="6488429" cy="1487587"/>
          </a:xfrm>
          <a:prstGeom prst="rect">
            <a:avLst/>
          </a:prstGeom>
        </p:spPr>
        <p:txBody>
          <a:bodyPr wrap="square">
            <a:spAutoFit/>
          </a:bodyPr>
          <a:lstStyle/>
          <a:p>
            <a:pPr defTabSz="914400">
              <a:lnSpc>
                <a:spcPct val="80000"/>
              </a:lnSpc>
              <a:spcBef>
                <a:spcPts val="1400"/>
              </a:spcBef>
              <a:spcAft>
                <a:spcPts val="200"/>
              </a:spcAft>
              <a:buClr>
                <a:schemeClr val="accent1"/>
              </a:buClr>
              <a:buSzPct val="80000"/>
            </a:pPr>
            <a:endParaRPr lang="en-US" sz="2000" spc="10" dirty="0">
              <a:latin typeface="Arial" panose="020B0604020202020204" pitchFamily="34" charset="0"/>
              <a:cs typeface="Arial" panose="020B0604020202020204" pitchFamily="34" charset="0"/>
            </a:endParaRPr>
          </a:p>
          <a:p>
            <a:pPr defTabSz="914400">
              <a:lnSpc>
                <a:spcPct val="80000"/>
              </a:lnSpc>
              <a:spcBef>
                <a:spcPts val="1400"/>
              </a:spcBef>
              <a:spcAft>
                <a:spcPts val="200"/>
              </a:spcAft>
              <a:buClr>
                <a:schemeClr val="accent1"/>
              </a:buClr>
              <a:buSzPct val="80000"/>
            </a:pPr>
            <a:r>
              <a:rPr lang="en-US" sz="2000" spc="10" dirty="0">
                <a:latin typeface="Arial" panose="020B0604020202020204" pitchFamily="34" charset="0"/>
                <a:cs typeface="Arial" panose="020B0604020202020204" pitchFamily="34" charset="0"/>
              </a:rPr>
              <a:t>The purpose of the OPMA is to allow the public to view the “</a:t>
            </a:r>
            <a:r>
              <a:rPr lang="en-US" sz="2000" spc="10" dirty="0" smtClean="0">
                <a:latin typeface="Arial" panose="020B0604020202020204" pitchFamily="34" charset="0"/>
                <a:cs typeface="Arial" panose="020B0604020202020204" pitchFamily="34" charset="0"/>
              </a:rPr>
              <a:t>decision making </a:t>
            </a:r>
            <a:r>
              <a:rPr lang="en-US" sz="2000" spc="10" dirty="0">
                <a:latin typeface="Arial" panose="020B0604020202020204" pitchFamily="34" charset="0"/>
                <a:cs typeface="Arial" panose="020B0604020202020204" pitchFamily="34" charset="0"/>
              </a:rPr>
              <a:t>process.” </a:t>
            </a:r>
          </a:p>
          <a:p>
            <a:pPr algn="r" defTabSz="914400">
              <a:lnSpc>
                <a:spcPct val="80000"/>
              </a:lnSpc>
              <a:spcBef>
                <a:spcPts val="1400"/>
              </a:spcBef>
              <a:spcAft>
                <a:spcPts val="200"/>
              </a:spcAft>
              <a:buClr>
                <a:schemeClr val="accent1"/>
              </a:buClr>
              <a:buSzPct val="80000"/>
            </a:pPr>
            <a:r>
              <a:rPr lang="en-US" sz="2000" spc="10" dirty="0" smtClean="0">
                <a:latin typeface="Arial" panose="020B0604020202020204" pitchFamily="34" charset="0"/>
                <a:cs typeface="Arial" panose="020B0604020202020204" pitchFamily="34" charset="0"/>
              </a:rPr>
              <a:t>Washington </a:t>
            </a:r>
            <a:r>
              <a:rPr lang="en-US" sz="2000" spc="10" dirty="0">
                <a:latin typeface="Arial" panose="020B0604020202020204" pitchFamily="34" charset="0"/>
                <a:cs typeface="Arial" panose="020B0604020202020204" pitchFamily="34" charset="0"/>
              </a:rPr>
              <a:t>State Supreme Court</a:t>
            </a:r>
          </a:p>
        </p:txBody>
      </p:sp>
      <p:pic>
        <p:nvPicPr>
          <p:cNvPr id="10" name="Content Placeholder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894" y="4862119"/>
            <a:ext cx="3694306" cy="1461288"/>
          </a:xfrm>
          <a:prstGeom prst="rect">
            <a:avLst/>
          </a:prstGeom>
        </p:spPr>
      </p:pic>
    </p:spTree>
    <p:extLst>
      <p:ext uri="{BB962C8B-B14F-4D97-AF65-F5344CB8AC3E}">
        <p14:creationId xmlns:p14="http://schemas.microsoft.com/office/powerpoint/2010/main" val="214300550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219200"/>
          </a:xfrm>
        </p:spPr>
        <p:txBody>
          <a:bodyPr anchor="ctr">
            <a:normAutofit/>
          </a:bodyPr>
          <a:lstStyle/>
          <a:p>
            <a:pPr>
              <a:spcBef>
                <a:spcPts val="0"/>
              </a:spcBef>
              <a:spcAft>
                <a:spcPts val="600"/>
              </a:spcAft>
              <a:defRPr/>
            </a:pPr>
            <a:r>
              <a:rPr lang="en-US" sz="3200" b="1" dirty="0">
                <a:solidFill>
                  <a:schemeClr val="tx1"/>
                </a:solidFill>
              </a:rPr>
              <a:t>General PRA Procedures</a:t>
            </a:r>
            <a:r>
              <a:rPr lang="en-US" sz="3200" b="1" i="1" dirty="0"/>
              <a:t/>
            </a:r>
            <a:br>
              <a:rPr lang="en-US" sz="3200" b="1" i="1" dirty="0"/>
            </a:br>
            <a:r>
              <a:rPr lang="en-US" sz="3200" b="1" i="1" dirty="0" smtClean="0"/>
              <a:t>     </a:t>
            </a:r>
            <a:r>
              <a:rPr lang="en-US" sz="2800" dirty="0" smtClean="0"/>
              <a:t>Under </a:t>
            </a:r>
            <a:r>
              <a:rPr lang="en-US" sz="2800" dirty="0"/>
              <a:t>PRA, agencies must:</a:t>
            </a:r>
          </a:p>
        </p:txBody>
      </p:sp>
      <p:sp>
        <p:nvSpPr>
          <p:cNvPr id="4" name="Slide Number Placeholder 3"/>
          <p:cNvSpPr>
            <a:spLocks noGrp="1"/>
          </p:cNvSpPr>
          <p:nvPr>
            <p:ph type="sldNum" sz="quarter" idx="12"/>
          </p:nvPr>
        </p:nvSpPr>
        <p:spPr/>
        <p:txBody>
          <a:bodyPr/>
          <a:lstStyle/>
          <a:p>
            <a:pPr>
              <a:defRPr/>
            </a:pPr>
            <a:fld id="{9B6DA2BE-93A6-4C0E-BC3B-5C91D8DE6623}" type="slidenum">
              <a:rPr lang="en-US" smtClean="0"/>
              <a:pPr>
                <a:defRPr/>
              </a:pPr>
              <a:t>70</a:t>
            </a:fld>
            <a:endParaRPr lang="en-US" dirty="0"/>
          </a:p>
        </p:txBody>
      </p:sp>
      <p:sp>
        <p:nvSpPr>
          <p:cNvPr id="6" name="Rectangle 5"/>
          <p:cNvSpPr/>
          <p:nvPr/>
        </p:nvSpPr>
        <p:spPr>
          <a:xfrm>
            <a:off x="685800" y="1143000"/>
            <a:ext cx="10287000" cy="5863144"/>
          </a:xfrm>
          <a:prstGeom prst="rect">
            <a:avLst/>
          </a:prstGeom>
        </p:spPr>
        <p:txBody>
          <a:bodyPr wrap="square">
            <a:spAutoFit/>
          </a:bodyPr>
          <a:lstStyle/>
          <a:p>
            <a:pPr marL="342900" indent="-342900" eaLnBrk="1" fontAlgn="auto" hangingPunct="1">
              <a:spcBef>
                <a:spcPts val="0"/>
              </a:spcBef>
              <a:spcAft>
                <a:spcPts val="600"/>
              </a:spcAft>
              <a:buFont typeface="Arial" panose="020B0604020202020204" pitchFamily="34" charset="0"/>
              <a:buChar char="•"/>
              <a:defRPr/>
            </a:pPr>
            <a:r>
              <a:rPr lang="en-US" sz="2000" dirty="0">
                <a:cs typeface="Arial" panose="020B0604020202020204" pitchFamily="34" charset="0"/>
              </a:rPr>
              <a:t>Appoint a public records officer. </a:t>
            </a:r>
          </a:p>
          <a:p>
            <a:pPr marL="342900" indent="-342900" eaLnBrk="1" fontAlgn="auto" hangingPunct="1">
              <a:spcBef>
                <a:spcPts val="0"/>
              </a:spcBef>
              <a:buFont typeface="Arial" panose="020B0604020202020204" pitchFamily="34" charset="0"/>
              <a:buChar char="•"/>
              <a:defRPr/>
            </a:pPr>
            <a:r>
              <a:rPr lang="en-US" sz="2000" dirty="0">
                <a:cs typeface="Arial" panose="020B0604020202020204" pitchFamily="34" charset="0"/>
              </a:rPr>
              <a:t>Publish procedures describing certain agency organization, operations, rules of procedure, and adopt/enforce rules/regulations that:  </a:t>
            </a:r>
          </a:p>
          <a:p>
            <a:pPr marL="800100" lvl="1" indent="-342900" eaLnBrk="1" fontAlgn="auto" hangingPunct="1">
              <a:spcBef>
                <a:spcPts val="0"/>
              </a:spcBef>
              <a:buFont typeface="Arial" panose="020B0604020202020204" pitchFamily="34" charset="0"/>
              <a:buChar char="•"/>
              <a:defRPr/>
            </a:pPr>
            <a:r>
              <a:rPr lang="en-US" sz="2000" dirty="0">
                <a:cs typeface="Arial" panose="020B0604020202020204" pitchFamily="34" charset="0"/>
              </a:rPr>
              <a:t>Provide full public access to public records. </a:t>
            </a:r>
          </a:p>
          <a:p>
            <a:pPr marL="800100" lvl="1" indent="-342900" eaLnBrk="1" fontAlgn="auto" hangingPunct="1">
              <a:spcBef>
                <a:spcPts val="0"/>
              </a:spcBef>
              <a:buFont typeface="Arial" panose="020B0604020202020204" pitchFamily="34" charset="0"/>
              <a:buChar char="•"/>
              <a:defRPr/>
            </a:pPr>
            <a:r>
              <a:rPr lang="en-US" sz="2000" dirty="0">
                <a:cs typeface="Arial" panose="020B0604020202020204" pitchFamily="34" charset="0"/>
              </a:rPr>
              <a:t>Protect public records from damage/disorganization.</a:t>
            </a:r>
          </a:p>
          <a:p>
            <a:pPr marL="800100" lvl="1" indent="-342900" eaLnBrk="1" fontAlgn="auto" hangingPunct="1">
              <a:spcBef>
                <a:spcPts val="0"/>
              </a:spcBef>
              <a:buFont typeface="Arial" panose="020B0604020202020204" pitchFamily="34" charset="0"/>
              <a:buChar char="•"/>
              <a:defRPr/>
            </a:pPr>
            <a:r>
              <a:rPr lang="en-US" sz="2000" dirty="0">
                <a:cs typeface="Arial" panose="020B0604020202020204" pitchFamily="34" charset="0"/>
              </a:rPr>
              <a:t>Prevent excessive interference with other agency functions.</a:t>
            </a:r>
          </a:p>
          <a:p>
            <a:pPr marL="800100" lvl="1" indent="-342900" eaLnBrk="1" fontAlgn="auto" hangingPunct="1">
              <a:spcBef>
                <a:spcPts val="0"/>
              </a:spcBef>
              <a:buFont typeface="Arial" panose="020B0604020202020204" pitchFamily="34" charset="0"/>
              <a:buChar char="•"/>
              <a:defRPr/>
            </a:pPr>
            <a:r>
              <a:rPr lang="en-US" sz="2000" dirty="0">
                <a:cs typeface="Arial" panose="020B0604020202020204" pitchFamily="34" charset="0"/>
              </a:rPr>
              <a:t>Provide fullest assistance to requesters.</a:t>
            </a:r>
          </a:p>
          <a:p>
            <a:pPr marL="800100" lvl="1" indent="-342900" eaLnBrk="1" fontAlgn="auto" hangingPunct="1">
              <a:spcBef>
                <a:spcPts val="0"/>
              </a:spcBef>
              <a:spcAft>
                <a:spcPts val="600"/>
              </a:spcAft>
              <a:buFont typeface="Arial" panose="020B0604020202020204" pitchFamily="34" charset="0"/>
              <a:buChar char="•"/>
              <a:defRPr/>
            </a:pPr>
            <a:r>
              <a:rPr lang="en-US" sz="2000" dirty="0">
                <a:cs typeface="Arial" panose="020B0604020202020204" pitchFamily="34" charset="0"/>
              </a:rPr>
              <a:t>Provide most timely possible action on requests.</a:t>
            </a:r>
          </a:p>
          <a:p>
            <a:pPr marL="342900" indent="-342900" eaLnBrk="1" fontAlgn="auto" hangingPunct="1">
              <a:spcBef>
                <a:spcPts val="0"/>
              </a:spcBef>
              <a:spcAft>
                <a:spcPts val="600"/>
              </a:spcAft>
              <a:buFont typeface="Arial" panose="020B0604020202020204" pitchFamily="34" charset="0"/>
              <a:buChar char="•"/>
              <a:defRPr/>
            </a:pPr>
            <a:r>
              <a:rPr lang="en-US" sz="2000" dirty="0">
                <a:cs typeface="Arial" panose="020B0604020202020204" pitchFamily="34" charset="0"/>
              </a:rPr>
              <a:t>Publish fee </a:t>
            </a:r>
            <a:r>
              <a:rPr lang="en-US" sz="2000" dirty="0" smtClean="0">
                <a:cs typeface="Arial" panose="020B0604020202020204" pitchFamily="34" charset="0"/>
              </a:rPr>
              <a:t>schedule. No fee to inspect records. </a:t>
            </a:r>
            <a:endParaRPr lang="en-US" sz="2000" dirty="0">
              <a:cs typeface="Arial" panose="020B0604020202020204" pitchFamily="34" charset="0"/>
            </a:endParaRPr>
          </a:p>
          <a:p>
            <a:pPr marL="342900" indent="-342900" eaLnBrk="1" fontAlgn="auto" hangingPunct="1">
              <a:spcBef>
                <a:spcPts val="0"/>
              </a:spcBef>
              <a:spcAft>
                <a:spcPts val="600"/>
              </a:spcAft>
              <a:buFont typeface="Arial" panose="020B0604020202020204" pitchFamily="34" charset="0"/>
              <a:buChar char="•"/>
              <a:defRPr/>
            </a:pPr>
            <a:r>
              <a:rPr lang="en-US" sz="2000" dirty="0">
                <a:cs typeface="Arial" panose="020B0604020202020204" pitchFamily="34" charset="0"/>
              </a:rPr>
              <a:t>Maintain a list of laws the agency believes exempts or prohibits disclosure.</a:t>
            </a:r>
          </a:p>
          <a:p>
            <a:pPr marL="342900" indent="-342900" eaLnBrk="1" fontAlgn="auto" hangingPunct="1">
              <a:spcBef>
                <a:spcPts val="0"/>
              </a:spcBef>
              <a:spcAft>
                <a:spcPts val="600"/>
              </a:spcAft>
              <a:buFont typeface="Arial" panose="020B0604020202020204" pitchFamily="34" charset="0"/>
              <a:buChar char="•"/>
              <a:defRPr/>
            </a:pPr>
            <a:r>
              <a:rPr lang="en-US" sz="2000" dirty="0">
                <a:cs typeface="Arial" panose="020B0604020202020204" pitchFamily="34" charset="0"/>
              </a:rPr>
              <a:t>Provide certain indexes of records.</a:t>
            </a:r>
          </a:p>
          <a:p>
            <a:pPr marL="342900" indent="-342900" eaLnBrk="1" fontAlgn="auto" hangingPunct="1">
              <a:spcBef>
                <a:spcPts val="0"/>
              </a:spcBef>
              <a:spcAft>
                <a:spcPts val="600"/>
              </a:spcAft>
              <a:buFont typeface="Arial" panose="020B0604020202020204" pitchFamily="34" charset="0"/>
              <a:buChar char="•"/>
              <a:defRPr/>
            </a:pPr>
            <a:r>
              <a:rPr lang="en-US" sz="2000" dirty="0">
                <a:cs typeface="Arial" panose="020B0604020202020204" pitchFamily="34" charset="0"/>
              </a:rPr>
              <a:t>Make non-exempt records available for inspection and copying during customary business hours for a minimum of 30 hours per week, excluding holidays.</a:t>
            </a:r>
          </a:p>
          <a:p>
            <a:pPr marL="342900" indent="-342900" eaLnBrk="1" fontAlgn="auto" hangingPunct="1">
              <a:spcBef>
                <a:spcPts val="0"/>
              </a:spcBef>
              <a:spcAft>
                <a:spcPts val="600"/>
              </a:spcAft>
              <a:buFont typeface="Arial" panose="020B0604020202020204" pitchFamily="34" charset="0"/>
              <a:buChar char="•"/>
              <a:defRPr/>
            </a:pPr>
            <a:r>
              <a:rPr lang="en-US" sz="2000" dirty="0" smtClean="0">
                <a:cs typeface="Arial" panose="020B0604020202020204" pitchFamily="34" charset="0"/>
              </a:rPr>
              <a:t>Post customary business hours on the agency’s website and make hours known by other public means. </a:t>
            </a:r>
            <a:endParaRPr lang="en-US" sz="2000" dirty="0">
              <a:cs typeface="Arial" panose="020B0604020202020204" pitchFamily="34" charset="0"/>
            </a:endParaRPr>
          </a:p>
          <a:p>
            <a:pPr lvl="1" eaLnBrk="1" fontAlgn="auto" hangingPunct="1">
              <a:spcBef>
                <a:spcPts val="0"/>
              </a:spcBef>
              <a:spcAft>
                <a:spcPts val="0"/>
              </a:spcAft>
              <a:defRPr/>
            </a:pPr>
            <a:endParaRPr lang="en-US" sz="2000" dirty="0"/>
          </a:p>
          <a:p>
            <a:pPr eaLnBrk="1" fontAlgn="auto" hangingPunct="1">
              <a:spcBef>
                <a:spcPts val="0"/>
              </a:spcBef>
              <a:spcAft>
                <a:spcPts val="0"/>
              </a:spcAft>
              <a:defRPr/>
            </a:pPr>
            <a:r>
              <a:rPr lang="en-US" sz="2000" i="1" dirty="0">
                <a:cs typeface="Arial" panose="020B0604020202020204" pitchFamily="34" charset="0"/>
              </a:rPr>
              <a:t>	</a:t>
            </a:r>
            <a:endParaRPr lang="en-US" sz="2000" dirty="0"/>
          </a:p>
        </p:txBody>
      </p:sp>
      <p:sp>
        <p:nvSpPr>
          <p:cNvPr id="3" name="Rectangle 2"/>
          <p:cNvSpPr/>
          <p:nvPr/>
        </p:nvSpPr>
        <p:spPr>
          <a:xfrm>
            <a:off x="76200" y="6400800"/>
            <a:ext cx="9144000" cy="338554"/>
          </a:xfrm>
          <a:prstGeom prst="rect">
            <a:avLst/>
          </a:prstGeom>
        </p:spPr>
        <p:txBody>
          <a:bodyPr wrap="square">
            <a:spAutoFit/>
          </a:bodyPr>
          <a:lstStyle/>
          <a:p>
            <a:pPr eaLnBrk="1" fontAlgn="auto" hangingPunct="1">
              <a:spcBef>
                <a:spcPts val="0"/>
              </a:spcBef>
              <a:spcAft>
                <a:spcPts val="0"/>
              </a:spcAft>
              <a:defRPr/>
            </a:pPr>
            <a:r>
              <a:rPr lang="en-US" sz="1600" dirty="0">
                <a:cs typeface="Arial" panose="020B0604020202020204" pitchFamily="34" charset="0"/>
              </a:rPr>
              <a:t>RCW 42.56.040; RCW 42.56.070 - .090; RCW 42.56.100; RCW 42.56.580 </a:t>
            </a:r>
            <a:endParaRPr lang="en-US" sz="1600" dirty="0"/>
          </a:p>
        </p:txBody>
      </p:sp>
    </p:spTree>
    <p:extLst>
      <p:ext uri="{BB962C8B-B14F-4D97-AF65-F5344CB8AC3E}">
        <p14:creationId xmlns:p14="http://schemas.microsoft.com/office/powerpoint/2010/main" val="354132607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2076450" y="152401"/>
            <a:ext cx="7543800" cy="2593975"/>
          </a:xfrm>
        </p:spPr>
        <p:txBody>
          <a:bodyPr anchor="ctr">
            <a:normAutofit/>
          </a:bodyPr>
          <a:lstStyle/>
          <a:p>
            <a:pPr algn="ctr"/>
            <a:r>
              <a:rPr lang="en-US" sz="4000" b="1" dirty="0">
                <a:solidFill>
                  <a:srgbClr val="ECCD94"/>
                </a:solidFill>
              </a:rPr>
              <a:t>QUESTIONS</a:t>
            </a:r>
            <a:r>
              <a:rPr lang="en-US" sz="4000" b="1" dirty="0">
                <a:solidFill>
                  <a:srgbClr val="ECCD94"/>
                </a:solidFill>
                <a:latin typeface="Bahnschrift SemiLight" panose="020B0502040204020203" pitchFamily="34" charset="0"/>
              </a:rPr>
              <a:t>?</a:t>
            </a:r>
          </a:p>
        </p:txBody>
      </p:sp>
      <p:sp>
        <p:nvSpPr>
          <p:cNvPr id="4" name="Slide Number Placeholder 3"/>
          <p:cNvSpPr>
            <a:spLocks noGrp="1"/>
          </p:cNvSpPr>
          <p:nvPr>
            <p:ph type="sldNum" sz="quarter" idx="12"/>
          </p:nvPr>
        </p:nvSpPr>
        <p:spPr/>
        <p:txBody>
          <a:bodyPr/>
          <a:lstStyle/>
          <a:p>
            <a:pPr>
              <a:defRPr/>
            </a:pPr>
            <a:fld id="{9B6DA2BE-93A6-4C0E-BC3B-5C91D8DE6623}" type="slidenum">
              <a:rPr lang="en-US" smtClean="0"/>
              <a:pPr>
                <a:defRPr/>
              </a:pPr>
              <a:t>71</a:t>
            </a:fld>
            <a:endParaRPr lang="en-US" dirty="0"/>
          </a:p>
        </p:txBody>
      </p:sp>
      <p:pic>
        <p:nvPicPr>
          <p:cNvPr id="5" name="Picture 2" descr="C:\Users\nancyk1\AppData\Local\Microsoft\Windows\Temporary Internet Files\Content.IE5\IDSVMZ9J\MC900105220[1].wmf"/>
          <p:cNvPicPr>
            <a:picLocks noChangeAspect="1" noChangeArrowheads="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3505200" y="2296162"/>
            <a:ext cx="4686300" cy="3749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5645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flipV="1">
            <a:off x="5257800" y="1114007"/>
            <a:ext cx="1905000" cy="33379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50000"/>
                </a:schemeClr>
              </a:solidFill>
              <a:latin typeface="Arial" panose="020B0604020202020204" pitchFamily="34" charset="0"/>
            </a:endParaRPr>
          </a:p>
        </p:txBody>
      </p:sp>
      <p:sp>
        <p:nvSpPr>
          <p:cNvPr id="18" name="Rectangle 17"/>
          <p:cNvSpPr/>
          <p:nvPr/>
        </p:nvSpPr>
        <p:spPr>
          <a:xfrm flipV="1">
            <a:off x="2579551" y="1126038"/>
            <a:ext cx="2179014" cy="30479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50000"/>
                </a:schemeClr>
              </a:solidFill>
              <a:latin typeface="Arial" panose="020B0604020202020204" pitchFamily="34" charset="0"/>
            </a:endParaRPr>
          </a:p>
        </p:txBody>
      </p:sp>
      <p:sp>
        <p:nvSpPr>
          <p:cNvPr id="16" name="Rectangle 15"/>
          <p:cNvSpPr/>
          <p:nvPr/>
        </p:nvSpPr>
        <p:spPr>
          <a:xfrm>
            <a:off x="381000" y="3387844"/>
            <a:ext cx="10456031" cy="240592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50000"/>
                </a:schemeClr>
              </a:solidFill>
              <a:latin typeface="Arial" panose="020B0604020202020204" pitchFamily="34" charset="0"/>
            </a:endParaRPr>
          </a:p>
        </p:txBody>
      </p:sp>
      <p:pic>
        <p:nvPicPr>
          <p:cNvPr id="5122" name="Picture 2" descr="C:\Users\nancyk1\AppData\Local\Microsoft\Windows\Temporary Internet Files\Content.IE5\I7QD59XB\MC90017435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2757" y="947122"/>
            <a:ext cx="1828800" cy="156872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EF2816D2-2B78-4474-9B8D-855FCEEE2473}" type="slidenum">
              <a:rPr lang="en-US" smtClean="0"/>
              <a:pPr>
                <a:defRPr/>
              </a:pPr>
              <a:t>8</a:t>
            </a:fld>
            <a:endParaRPr lang="en-US" dirty="0"/>
          </a:p>
        </p:txBody>
      </p:sp>
      <p:sp>
        <p:nvSpPr>
          <p:cNvPr id="7" name="AutoShape 6"/>
          <p:cNvSpPr txBox="1">
            <a:spLocks noChangeArrowheads="1"/>
          </p:cNvSpPr>
          <p:nvPr/>
        </p:nvSpPr>
        <p:spPr>
          <a:xfrm>
            <a:off x="272995" y="320860"/>
            <a:ext cx="9692640" cy="1325562"/>
          </a:xfrm>
          <a:prstGeom prst="rect">
            <a:avLst/>
          </a:prstGeom>
        </p:spPr>
        <p:txBody>
          <a:bodyPr/>
          <a:lst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The OPMA Applies To</a:t>
            </a:r>
            <a:r>
              <a:rPr lang="en-US" sz="2400" b="1" dirty="0" smtClean="0">
                <a:latin typeface="Arial" panose="020B0604020202020204" pitchFamily="34" charset="0"/>
                <a:cs typeface="Arial" panose="020B0604020202020204" pitchFamily="34" charset="0"/>
              </a:rPr>
              <a:t> </a:t>
            </a:r>
            <a:endParaRPr lang="en-US" sz="2400" b="1" dirty="0">
              <a:latin typeface="Arial" panose="020B0604020202020204" pitchFamily="34" charset="0"/>
              <a:cs typeface="Arial" panose="020B0604020202020204" pitchFamily="34" charset="0"/>
            </a:endParaRPr>
          </a:p>
        </p:txBody>
      </p:sp>
      <p:sp>
        <p:nvSpPr>
          <p:cNvPr id="11" name="AutoShape 2"/>
          <p:cNvSpPr txBox="1">
            <a:spLocks noChangeArrowheads="1"/>
          </p:cNvSpPr>
          <p:nvPr/>
        </p:nvSpPr>
        <p:spPr>
          <a:xfrm>
            <a:off x="2973324" y="3511838"/>
            <a:ext cx="4267200" cy="1325562"/>
          </a:xfrm>
          <a:prstGeom prst="rect">
            <a:avLst/>
          </a:prstGeom>
        </p:spPr>
        <p:txBody>
          <a:bodyPr/>
          <a:lst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a:lstStyle>
          <a:p>
            <a:pPr algn="ctr"/>
            <a:r>
              <a:rPr lang="en-US" sz="2400" b="1" dirty="0" smtClean="0">
                <a:solidFill>
                  <a:srgbClr val="214568"/>
                </a:solidFill>
                <a:latin typeface="Arial" panose="020B0604020202020204" pitchFamily="34" charset="0"/>
                <a:cs typeface="Arial" panose="020B0604020202020204" pitchFamily="34" charset="0"/>
              </a:rPr>
              <a:t>What is a Governing Body?</a:t>
            </a:r>
            <a:endParaRPr lang="en-US" sz="2400" b="1" dirty="0">
              <a:solidFill>
                <a:srgbClr val="214568"/>
              </a:solidFill>
              <a:latin typeface="Arial" panose="020B0604020202020204" pitchFamily="34" charset="0"/>
              <a:cs typeface="Arial" panose="020B0604020202020204" pitchFamily="34" charset="0"/>
            </a:endParaRPr>
          </a:p>
        </p:txBody>
      </p:sp>
      <p:sp>
        <p:nvSpPr>
          <p:cNvPr id="6" name="Rectangle 5"/>
          <p:cNvSpPr/>
          <p:nvPr/>
        </p:nvSpPr>
        <p:spPr>
          <a:xfrm>
            <a:off x="838200" y="4195759"/>
            <a:ext cx="3931614" cy="923330"/>
          </a:xfrm>
          <a:prstGeom prst="rect">
            <a:avLst/>
          </a:prstGeom>
        </p:spPr>
        <p:txBody>
          <a:bodyPr wrap="square">
            <a:spAutoFit/>
          </a:bodyPr>
          <a:lstStyle/>
          <a:p>
            <a:r>
              <a:rPr lang="en-US" dirty="0">
                <a:latin typeface="Arial" panose="020B0604020202020204" pitchFamily="34" charset="0"/>
                <a:cs typeface="Arial" panose="020B0604020202020204" pitchFamily="34" charset="0"/>
              </a:rPr>
              <a:t>The multimember board or other policy or rule-making </a:t>
            </a:r>
            <a:r>
              <a:rPr lang="en-US" dirty="0" smtClean="0">
                <a:latin typeface="Arial" panose="020B0604020202020204" pitchFamily="34" charset="0"/>
                <a:cs typeface="Arial" panose="020B0604020202020204" pitchFamily="34" charset="0"/>
              </a:rPr>
              <a:t>body of a public agency.</a:t>
            </a:r>
            <a:endParaRPr lang="en-US" dirty="0">
              <a:latin typeface="Arial" panose="020B0604020202020204" pitchFamily="34" charset="0"/>
              <a:cs typeface="Arial" panose="020B0604020202020204" pitchFamily="34" charset="0"/>
            </a:endParaRPr>
          </a:p>
        </p:txBody>
      </p:sp>
      <p:sp>
        <p:nvSpPr>
          <p:cNvPr id="13" name="Rectangle 12"/>
          <p:cNvSpPr/>
          <p:nvPr/>
        </p:nvSpPr>
        <p:spPr>
          <a:xfrm>
            <a:off x="6021472" y="3892192"/>
            <a:ext cx="4815559" cy="1769715"/>
          </a:xfrm>
          <a:prstGeom prst="rect">
            <a:avLst/>
          </a:prstGeom>
        </p:spPr>
        <p:txBody>
          <a:bodyPr wrap="square">
            <a:spAutoFit/>
          </a:bodyPr>
          <a:lstStyle/>
          <a:p>
            <a:pPr>
              <a:lnSpc>
                <a:spcPct val="150000"/>
              </a:lnSpc>
            </a:pPr>
            <a:r>
              <a:rPr lang="en-US" dirty="0">
                <a:latin typeface="Arial" panose="020B0604020202020204" pitchFamily="34" charset="0"/>
                <a:cs typeface="Arial" panose="020B0604020202020204" pitchFamily="34" charset="0"/>
              </a:rPr>
              <a:t>Any committee of such public agency </a:t>
            </a:r>
            <a:r>
              <a:rPr lang="en-US" i="1" dirty="0">
                <a:latin typeface="Arial" panose="020B0604020202020204" pitchFamily="34" charset="0"/>
                <a:cs typeface="Arial" panose="020B0604020202020204" pitchFamily="34" charset="0"/>
              </a:rPr>
              <a:t>when:</a:t>
            </a:r>
          </a:p>
          <a:p>
            <a:pPr marL="461963" lvl="1" indent="-285750">
              <a:spcAft>
                <a:spcPts val="600"/>
              </a:spcAft>
              <a:buFont typeface="Wingdings" panose="05000000000000000000" pitchFamily="2" charset="2"/>
              <a:buChar char="q"/>
            </a:pPr>
            <a:r>
              <a:rPr lang="en-US" dirty="0">
                <a:latin typeface="Arial" panose="020B0604020202020204" pitchFamily="34" charset="0"/>
                <a:cs typeface="Arial" panose="020B0604020202020204" pitchFamily="34" charset="0"/>
              </a:rPr>
              <a:t>the committee acts on behalf of the governing body, </a:t>
            </a:r>
          </a:p>
          <a:p>
            <a:pPr marL="461963" lvl="1" indent="-285750">
              <a:spcAft>
                <a:spcPts val="600"/>
              </a:spcAft>
              <a:buFont typeface="Wingdings" panose="05000000000000000000" pitchFamily="2" charset="2"/>
              <a:buChar char="q"/>
            </a:pPr>
            <a:r>
              <a:rPr lang="en-US" dirty="0">
                <a:latin typeface="Arial" panose="020B0604020202020204" pitchFamily="34" charset="0"/>
                <a:cs typeface="Arial" panose="020B0604020202020204" pitchFamily="34" charset="0"/>
              </a:rPr>
              <a:t>conducts hearings, or </a:t>
            </a:r>
          </a:p>
          <a:p>
            <a:pPr marL="461963" lvl="1" indent="-285750">
              <a:spcAft>
                <a:spcPts val="600"/>
              </a:spcAft>
              <a:buFont typeface="Wingdings" panose="05000000000000000000" pitchFamily="2" charset="2"/>
              <a:buChar char="q"/>
            </a:pPr>
            <a:r>
              <a:rPr lang="en-US" dirty="0">
                <a:latin typeface="Arial" panose="020B0604020202020204" pitchFamily="34" charset="0"/>
                <a:cs typeface="Arial" panose="020B0604020202020204" pitchFamily="34" charset="0"/>
              </a:rPr>
              <a:t>takes testimony or public </a:t>
            </a:r>
            <a:r>
              <a:rPr lang="en-US" dirty="0" smtClean="0">
                <a:latin typeface="Arial" panose="020B0604020202020204" pitchFamily="34" charset="0"/>
                <a:cs typeface="Arial" panose="020B0604020202020204" pitchFamily="34" charset="0"/>
              </a:rPr>
              <a:t>comment.</a:t>
            </a:r>
            <a:endParaRPr lang="en-US" dirty="0">
              <a:latin typeface="Arial" panose="020B0604020202020204" pitchFamily="34" charset="0"/>
              <a:cs typeface="Arial" panose="020B0604020202020204" pitchFamily="34" charset="0"/>
            </a:endParaRPr>
          </a:p>
        </p:txBody>
      </p:sp>
      <p:sp>
        <p:nvSpPr>
          <p:cNvPr id="14" name="Rectangle 13"/>
          <p:cNvSpPr/>
          <p:nvPr/>
        </p:nvSpPr>
        <p:spPr>
          <a:xfrm>
            <a:off x="4972206" y="4406141"/>
            <a:ext cx="533400" cy="369332"/>
          </a:xfrm>
          <a:prstGeom prst="rect">
            <a:avLst/>
          </a:prstGeom>
        </p:spPr>
        <p:txBody>
          <a:bodyPr wrap="square">
            <a:spAutoFit/>
          </a:bodyPr>
          <a:lstStyle/>
          <a:p>
            <a:r>
              <a:rPr lang="en-US" b="1" dirty="0" smtClean="0">
                <a:latin typeface="Arial" panose="020B0604020202020204" pitchFamily="34" charset="0"/>
                <a:cs typeface="Arial" panose="020B0604020202020204" pitchFamily="34" charset="0"/>
              </a:rPr>
              <a:t>OR</a:t>
            </a:r>
            <a:endParaRPr lang="en-US" b="1" dirty="0">
              <a:latin typeface="Arial" panose="020B0604020202020204" pitchFamily="34" charset="0"/>
              <a:cs typeface="Arial" panose="020B0604020202020204" pitchFamily="34" charset="0"/>
            </a:endParaRPr>
          </a:p>
        </p:txBody>
      </p:sp>
      <p:sp>
        <p:nvSpPr>
          <p:cNvPr id="15" name="Rectangle 14"/>
          <p:cNvSpPr/>
          <p:nvPr/>
        </p:nvSpPr>
        <p:spPr>
          <a:xfrm>
            <a:off x="424102" y="5353047"/>
            <a:ext cx="1912703" cy="369332"/>
          </a:xfrm>
          <a:prstGeom prst="rect">
            <a:avLst/>
          </a:prstGeom>
        </p:spPr>
        <p:txBody>
          <a:bodyPr wrap="none">
            <a:spAutoFit/>
          </a:bodyPr>
          <a:lstStyle/>
          <a:p>
            <a:pPr marL="85725" indent="0">
              <a:buFont typeface="Arial" pitchFamily="34" charset="0"/>
              <a:buNone/>
            </a:pPr>
            <a:r>
              <a:rPr lang="en-US" dirty="0">
                <a:latin typeface="Arial" panose="020B0604020202020204" pitchFamily="34" charset="0"/>
                <a:cs typeface="Arial" panose="020B0604020202020204" pitchFamily="34" charset="0"/>
              </a:rPr>
              <a:t>RCW </a:t>
            </a:r>
            <a:r>
              <a:rPr lang="en-US" dirty="0" smtClean="0">
                <a:latin typeface="Arial" panose="020B0604020202020204" pitchFamily="34" charset="0"/>
                <a:cs typeface="Arial" panose="020B0604020202020204" pitchFamily="34" charset="0"/>
              </a:rPr>
              <a:t>42.30.020</a:t>
            </a:r>
            <a:endParaRPr lang="en-US" dirty="0">
              <a:latin typeface="Arial" panose="020B0604020202020204" pitchFamily="34" charset="0"/>
              <a:cs typeface="Arial" panose="020B0604020202020204" pitchFamily="34" charset="0"/>
            </a:endParaRPr>
          </a:p>
        </p:txBody>
      </p:sp>
      <p:sp>
        <p:nvSpPr>
          <p:cNvPr id="9" name="Rectangle 3"/>
          <p:cNvSpPr txBox="1">
            <a:spLocks noChangeArrowheads="1"/>
          </p:cNvSpPr>
          <p:nvPr/>
        </p:nvSpPr>
        <p:spPr>
          <a:xfrm>
            <a:off x="533400" y="1110947"/>
            <a:ext cx="8378952" cy="1576384"/>
          </a:xfrm>
          <a:prstGeom prst="rect">
            <a:avLst/>
          </a:prstGeom>
        </p:spPr>
        <p:txBody>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buNone/>
            </a:pPr>
            <a:r>
              <a:rPr lang="en-US" dirty="0" smtClean="0">
                <a:latin typeface="Arial" panose="020B0604020202020204" pitchFamily="34" charset="0"/>
                <a:cs typeface="Arial" panose="020B0604020202020204" pitchFamily="34" charset="0"/>
              </a:rPr>
              <a:t>All </a:t>
            </a:r>
            <a:r>
              <a:rPr lang="en-US" dirty="0">
                <a:latin typeface="Arial" panose="020B0604020202020204" pitchFamily="34" charset="0"/>
                <a:cs typeface="Arial" panose="020B0604020202020204" pitchFamily="34" charset="0"/>
              </a:rPr>
              <a:t>meetings of the </a:t>
            </a:r>
            <a:r>
              <a:rPr lang="en-US" b="1" cap="all" dirty="0">
                <a:solidFill>
                  <a:srgbClr val="214568"/>
                </a:solidFill>
                <a:latin typeface="Arial" panose="020B0604020202020204" pitchFamily="34" charset="0"/>
                <a:cs typeface="Arial" panose="020B0604020202020204" pitchFamily="34" charset="0"/>
              </a:rPr>
              <a:t>governing </a:t>
            </a:r>
            <a:r>
              <a:rPr lang="en-US" b="1" cap="all" dirty="0" smtClean="0">
                <a:solidFill>
                  <a:srgbClr val="214568"/>
                </a:solidFill>
                <a:latin typeface="Arial" panose="020B0604020202020204" pitchFamily="34" charset="0"/>
                <a:cs typeface="Arial" panose="020B0604020202020204" pitchFamily="34" charset="0"/>
              </a:rPr>
              <a:t>body </a:t>
            </a:r>
            <a:r>
              <a:rPr lang="en-US" dirty="0" smtClean="0">
                <a:latin typeface="Arial" panose="020B0604020202020204" pitchFamily="34" charset="0"/>
                <a:cs typeface="Arial" panose="020B0604020202020204" pitchFamily="34" charset="0"/>
              </a:rPr>
              <a:t>of a </a:t>
            </a:r>
            <a:r>
              <a:rPr lang="en-US" b="1" cap="all" dirty="0" smtClean="0">
                <a:solidFill>
                  <a:srgbClr val="214568"/>
                </a:solidFill>
                <a:latin typeface="Arial" panose="020B0604020202020204" pitchFamily="34" charset="0"/>
                <a:cs typeface="Arial" panose="020B0604020202020204" pitchFamily="34" charset="0"/>
              </a:rPr>
              <a:t>public agency </a:t>
            </a:r>
            <a:r>
              <a:rPr lang="en-US" dirty="0" smtClean="0">
                <a:latin typeface="Arial" panose="020B0604020202020204" pitchFamily="34" charset="0"/>
                <a:cs typeface="Arial" panose="020B0604020202020204" pitchFamily="34" charset="0"/>
              </a:rPr>
              <a:t>shall be open and public and all persons shall be permitted to attend any meeting of the governing body of a public agency, except as otherwise provided in RCW 42.30.</a:t>
            </a:r>
          </a:p>
          <a:p>
            <a:pPr marL="85725" indent="0" algn="r">
              <a:lnSpc>
                <a:spcPct val="100000"/>
              </a:lnSpc>
              <a:buFont typeface="Arial" pitchFamily="34" charset="0"/>
              <a:buNone/>
            </a:pPr>
            <a:r>
              <a:rPr lang="en-US" dirty="0" smtClean="0">
                <a:latin typeface="Arial" panose="020B0604020202020204" pitchFamily="34" charset="0"/>
                <a:cs typeface="Arial" panose="020B0604020202020204" pitchFamily="34" charset="0"/>
              </a:rPr>
              <a:t>RCW 42.30.030</a:t>
            </a:r>
          </a:p>
          <a:p>
            <a:pPr marL="85725" indent="0">
              <a:buFont typeface="Arial" pitchFamily="34" charset="0"/>
              <a:buNone/>
            </a:pPr>
            <a:endParaRPr lang="en-US" dirty="0" smtClean="0">
              <a:latin typeface="Arial" panose="020B0604020202020204" pitchFamily="34" charset="0"/>
            </a:endParaRPr>
          </a:p>
        </p:txBody>
      </p:sp>
    </p:spTree>
    <p:extLst>
      <p:ext uri="{BB962C8B-B14F-4D97-AF65-F5344CB8AC3E}">
        <p14:creationId xmlns:p14="http://schemas.microsoft.com/office/powerpoint/2010/main" val="1278740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9445" y="76200"/>
            <a:ext cx="10773355" cy="762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50000"/>
                </a:schemeClr>
              </a:solidFill>
              <a:latin typeface="Arial" panose="020B0604020202020204" pitchFamily="34" charset="0"/>
            </a:endParaRPr>
          </a:p>
        </p:txBody>
      </p:sp>
      <p:pic>
        <p:nvPicPr>
          <p:cNvPr id="5122" name="Picture 2" descr="C:\Users\nancyk1\AppData\Local\Microsoft\Windows\Temporary Internet Files\Content.IE5\I7QD59XB\MC90017435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15400" y="5487577"/>
            <a:ext cx="1447800" cy="124190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EF2816D2-2B78-4474-9B8D-855FCEEE2473}" type="slidenum">
              <a:rPr lang="en-US" smtClean="0"/>
              <a:pPr>
                <a:defRPr/>
              </a:pPr>
              <a:t>9</a:t>
            </a:fld>
            <a:endParaRPr lang="en-US" dirty="0"/>
          </a:p>
        </p:txBody>
      </p:sp>
      <p:sp>
        <p:nvSpPr>
          <p:cNvPr id="3" name="Rectangle 2"/>
          <p:cNvSpPr/>
          <p:nvPr/>
        </p:nvSpPr>
        <p:spPr>
          <a:xfrm>
            <a:off x="228600" y="528143"/>
            <a:ext cx="10820400" cy="5533823"/>
          </a:xfrm>
          <a:prstGeom prst="rect">
            <a:avLst/>
          </a:prstGeom>
        </p:spPr>
        <p:txBody>
          <a:bodyPr wrap="square">
            <a:spAutoFit/>
          </a:bodyPr>
          <a:lstStyle/>
          <a:p>
            <a:pPr>
              <a:lnSpc>
                <a:spcPct val="120000"/>
              </a:lnSpc>
              <a:defRPr/>
            </a:pPr>
            <a:endParaRPr lang="en-US" b="1" dirty="0">
              <a:latin typeface="Arial" panose="020B0604020202020204" pitchFamily="34" charset="0"/>
              <a:cs typeface="Arial" panose="020B0604020202020204" pitchFamily="34" charset="0"/>
            </a:endParaRPr>
          </a:p>
          <a:p>
            <a:pPr marL="461963" indent="-404813">
              <a:lnSpc>
                <a:spcPct val="120000"/>
              </a:lnSpc>
              <a:spcBef>
                <a:spcPts val="600"/>
              </a:spcBef>
              <a:buFont typeface="Arial" pitchFamily="34" charset="0"/>
              <a:buChar char="•"/>
              <a:defRPr/>
            </a:pPr>
            <a:r>
              <a:rPr lang="en-US" sz="2000" dirty="0" smtClean="0">
                <a:latin typeface="Arial" panose="020B0604020202020204" pitchFamily="34" charset="0"/>
                <a:cs typeface="Arial" pitchFamily="34" charset="0"/>
              </a:rPr>
              <a:t>Any </a:t>
            </a:r>
            <a:r>
              <a:rPr lang="en-US" sz="2000" dirty="0">
                <a:latin typeface="Arial" panose="020B0604020202020204" pitchFamily="34" charset="0"/>
                <a:cs typeface="Arial" pitchFamily="34" charset="0"/>
              </a:rPr>
              <a:t>state board, commission, committee, department, educational institution, or other state agency which is created by or pursuant to statute, other than courts and the legislature.   </a:t>
            </a:r>
          </a:p>
          <a:p>
            <a:pPr marL="461963" indent="-404813">
              <a:lnSpc>
                <a:spcPct val="120000"/>
              </a:lnSpc>
              <a:spcBef>
                <a:spcPts val="600"/>
              </a:spcBef>
              <a:buFont typeface="Arial" pitchFamily="34" charset="0"/>
              <a:buChar char="•"/>
              <a:defRPr/>
            </a:pPr>
            <a:r>
              <a:rPr lang="en-US" sz="2000" dirty="0" smtClean="0">
                <a:latin typeface="Arial" panose="020B0604020202020204" pitchFamily="34" charset="0"/>
                <a:cs typeface="Arial" pitchFamily="34" charset="0"/>
              </a:rPr>
              <a:t>Any </a:t>
            </a:r>
            <a:r>
              <a:rPr lang="en-US" sz="2000" dirty="0">
                <a:latin typeface="Arial" panose="020B0604020202020204" pitchFamily="34" charset="0"/>
                <a:cs typeface="Arial" pitchFamily="34" charset="0"/>
              </a:rPr>
              <a:t>county, city, school district, special purpose district, or other municipal corporation or political subdivision of </a:t>
            </a:r>
            <a:r>
              <a:rPr lang="en-US" sz="2000" dirty="0" smtClean="0">
                <a:latin typeface="Arial" panose="020B0604020202020204" pitchFamily="34" charset="0"/>
                <a:cs typeface="Arial" pitchFamily="34" charset="0"/>
              </a:rPr>
              <a:t>Washington State.</a:t>
            </a:r>
            <a:r>
              <a:rPr lang="en-US" sz="2000" dirty="0">
                <a:latin typeface="Arial" panose="020B0604020202020204" pitchFamily="34" charset="0"/>
                <a:cs typeface="Arial" pitchFamily="34" charset="0"/>
              </a:rPr>
              <a:t>   </a:t>
            </a:r>
          </a:p>
          <a:p>
            <a:pPr marL="461963" indent="-404813">
              <a:lnSpc>
                <a:spcPct val="120000"/>
              </a:lnSpc>
              <a:spcBef>
                <a:spcPts val="600"/>
              </a:spcBef>
              <a:buFont typeface="Arial" pitchFamily="34" charset="0"/>
              <a:buChar char="•"/>
              <a:defRPr/>
            </a:pPr>
            <a:r>
              <a:rPr lang="en-US" sz="2000" dirty="0" smtClean="0">
                <a:latin typeface="Arial" panose="020B0604020202020204" pitchFamily="34" charset="0"/>
                <a:cs typeface="Arial" pitchFamily="34" charset="0"/>
              </a:rPr>
              <a:t>Any </a:t>
            </a:r>
            <a:r>
              <a:rPr lang="en-US" sz="2000" dirty="0">
                <a:latin typeface="Arial" panose="020B0604020202020204" pitchFamily="34" charset="0"/>
                <a:cs typeface="Arial" pitchFamily="34" charset="0"/>
              </a:rPr>
              <a:t>subagency of a public agency which is created by or pursuant to statute, ordinance, or other legislative act, including but not limited to planning commissions, library or park boards, commissions, and agencies.   </a:t>
            </a:r>
          </a:p>
          <a:p>
            <a:pPr marL="461963" indent="-404813">
              <a:lnSpc>
                <a:spcPct val="120000"/>
              </a:lnSpc>
              <a:spcBef>
                <a:spcPts val="600"/>
              </a:spcBef>
              <a:buFont typeface="Arial" pitchFamily="34" charset="0"/>
              <a:buChar char="•"/>
              <a:defRPr/>
            </a:pPr>
            <a:r>
              <a:rPr lang="en-US" sz="2000" dirty="0" smtClean="0">
                <a:latin typeface="Arial" panose="020B0604020202020204" pitchFamily="34" charset="0"/>
                <a:cs typeface="Arial" pitchFamily="34" charset="0"/>
              </a:rPr>
              <a:t>Any </a:t>
            </a:r>
            <a:r>
              <a:rPr lang="en-US" sz="2000" dirty="0">
                <a:latin typeface="Arial" panose="020B0604020202020204" pitchFamily="34" charset="0"/>
                <a:cs typeface="Arial" pitchFamily="34" charset="0"/>
              </a:rPr>
              <a:t>policy group whose membership includes representatives of publicly owned utilities formed by or pursuant to the laws of this state when meeting together as or on behalf of participants who have contracted for the output of generating plants being planned or built by an operating agency.</a:t>
            </a:r>
          </a:p>
          <a:p>
            <a:pPr>
              <a:lnSpc>
                <a:spcPct val="120000"/>
              </a:lnSpc>
              <a:defRPr/>
            </a:pPr>
            <a:endParaRPr lang="en-US" sz="2000" dirty="0">
              <a:latin typeface="Arial" panose="020B0604020202020204" pitchFamily="34" charset="0"/>
              <a:cs typeface="Arial" pitchFamily="34" charset="0"/>
            </a:endParaRPr>
          </a:p>
        </p:txBody>
      </p:sp>
      <p:sp>
        <p:nvSpPr>
          <p:cNvPr id="7" name="AutoShape 6"/>
          <p:cNvSpPr txBox="1">
            <a:spLocks noChangeArrowheads="1"/>
          </p:cNvSpPr>
          <p:nvPr/>
        </p:nvSpPr>
        <p:spPr>
          <a:xfrm>
            <a:off x="304800" y="152400"/>
            <a:ext cx="9692640" cy="1325562"/>
          </a:xfrm>
          <a:prstGeom prst="rect">
            <a:avLst/>
          </a:prstGeom>
        </p:spPr>
        <p:txBody>
          <a:bodyPr/>
          <a:lst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a:lstStyle>
          <a:p>
            <a:r>
              <a:rPr lang="en-US" sz="3600" b="1" dirty="0" smtClean="0">
                <a:solidFill>
                  <a:srgbClr val="214568"/>
                </a:solidFill>
                <a:latin typeface="Arial" panose="020B0604020202020204" pitchFamily="34" charset="0"/>
                <a:cs typeface="Arial" panose="020B0604020202020204" pitchFamily="34" charset="0"/>
              </a:rPr>
              <a:t>What is a Public Agency</a:t>
            </a:r>
            <a:endParaRPr lang="en-US" sz="2400" b="1" dirty="0">
              <a:solidFill>
                <a:srgbClr val="214568"/>
              </a:solidFill>
              <a:latin typeface="Arial" panose="020B0604020202020204" pitchFamily="34" charset="0"/>
              <a:cs typeface="Arial" panose="020B0604020202020204" pitchFamily="34" charset="0"/>
            </a:endParaRPr>
          </a:p>
        </p:txBody>
      </p:sp>
      <p:sp>
        <p:nvSpPr>
          <p:cNvPr id="4" name="Rectangle 3"/>
          <p:cNvSpPr/>
          <p:nvPr/>
        </p:nvSpPr>
        <p:spPr>
          <a:xfrm>
            <a:off x="76200" y="6433268"/>
            <a:ext cx="1826141" cy="424732"/>
          </a:xfrm>
          <a:prstGeom prst="rect">
            <a:avLst/>
          </a:prstGeom>
        </p:spPr>
        <p:txBody>
          <a:bodyPr wrap="none">
            <a:spAutoFit/>
          </a:bodyPr>
          <a:lstStyle/>
          <a:p>
            <a:pPr>
              <a:lnSpc>
                <a:spcPct val="120000"/>
              </a:lnSpc>
              <a:defRPr/>
            </a:pPr>
            <a:r>
              <a:rPr lang="en-US" dirty="0">
                <a:latin typeface="Arial" panose="020B0604020202020204" pitchFamily="34" charset="0"/>
                <a:cs typeface="Arial" pitchFamily="34" charset="0"/>
              </a:rPr>
              <a:t>RCW 42.30.020</a:t>
            </a:r>
          </a:p>
        </p:txBody>
      </p:sp>
    </p:spTree>
    <p:extLst>
      <p:ext uri="{BB962C8B-B14F-4D97-AF65-F5344CB8AC3E}">
        <p14:creationId xmlns:p14="http://schemas.microsoft.com/office/powerpoint/2010/main" val="36300610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Theme1" id="{1C928066-D1C9-4CBC-BF77-033891A3C8C8}" vid="{EBF69304-0F2D-49A7-B722-2B97D9491C4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F31E395622EC641A83AD95CDA38ED8C" ma:contentTypeVersion="0" ma:contentTypeDescription="Create a new document." ma:contentTypeScope="" ma:versionID="ab681dd633495b1a811faf8d74edc3dc">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5676CFEC-5DD1-4F49-B38C-E6945B5DB53E}">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EF055DA7-D066-4012-9BF8-D07DC7313D6D}">
  <ds:schemaRefs>
    <ds:schemaRef ds:uri="http://schemas.microsoft.com/sharepoint/v3/contenttype/forms"/>
  </ds:schemaRefs>
</ds:datastoreItem>
</file>

<file path=customXml/itemProps3.xml><?xml version="1.0" encoding="utf-8"?>
<ds:datastoreItem xmlns:ds="http://schemas.openxmlformats.org/officeDocument/2006/customXml" ds:itemID="{5EB8FA4C-1A88-4076-9A00-B27751F756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Theme1</Template>
  <TotalTime>11179</TotalTime>
  <Words>6806</Words>
  <Application>Microsoft Office PowerPoint</Application>
  <PresentationFormat>Widescreen</PresentationFormat>
  <Paragraphs>769</Paragraphs>
  <Slides>71</Slides>
  <Notes>66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71</vt:i4>
      </vt:variant>
    </vt:vector>
  </HeadingPairs>
  <TitlesOfParts>
    <vt:vector size="77" baseType="lpstr">
      <vt:lpstr>Arial</vt:lpstr>
      <vt:lpstr>Bahnschrift SemiLight</vt:lpstr>
      <vt:lpstr>Calibri</vt:lpstr>
      <vt:lpstr>Wingdings</vt:lpstr>
      <vt:lpstr>Wingdings 2</vt:lpstr>
      <vt:lpstr>Theme1</vt:lpstr>
      <vt:lpstr>Open Public Meetings Act RCW 42.30</vt:lpstr>
      <vt:lpstr>Local Government Public Records Consultation Program</vt:lpstr>
      <vt:lpstr>Washington’s Open Government Laws </vt:lpstr>
      <vt:lpstr>Open Public Meetings Act</vt:lpstr>
      <vt:lpstr>Washington’s Open Public Meetings Act (OPMA) </vt:lpstr>
      <vt:lpstr>Proclamation 20-28.12 Open Public Meetings Act and  Public Records Act</vt:lpstr>
      <vt:lpstr>Purpose </vt:lpstr>
      <vt:lpstr>PowerPoint Presentation</vt:lpstr>
      <vt:lpstr>PowerPoint Presentation</vt:lpstr>
      <vt:lpstr>PowerPoint Presentation</vt:lpstr>
      <vt:lpstr>What is a Meeting?</vt:lpstr>
      <vt:lpstr>“Meeting” (Cont.)</vt:lpstr>
      <vt:lpstr>Final Action</vt:lpstr>
      <vt:lpstr>Travel and Gathering</vt:lpstr>
      <vt:lpstr>OPMA MEETING TYPES</vt:lpstr>
      <vt:lpstr>Regular Meetings</vt:lpstr>
      <vt:lpstr>Regular Meetings (Cont.)</vt:lpstr>
      <vt:lpstr>Special Meetings</vt:lpstr>
      <vt:lpstr>Special Meetings (Cont.)</vt:lpstr>
      <vt:lpstr>Emergency Meetings</vt:lpstr>
      <vt:lpstr>Public Attendance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AGO Open Government Resource Manual</vt:lpstr>
      <vt:lpstr>Municipal Research &amp; Services Center – Another Resource</vt:lpstr>
      <vt:lpstr>OPMA QUESTIONS?</vt:lpstr>
      <vt:lpstr>PowerPoint Presentation</vt:lpstr>
      <vt:lpstr>Public Records Act  Chapter 42.30 RCW</vt:lpstr>
      <vt:lpstr>Why Attend PRA Training</vt:lpstr>
      <vt:lpstr>Agency Best Practices and Personal Obligations We Will Cover</vt:lpstr>
      <vt:lpstr>Two Records Laws</vt:lpstr>
      <vt:lpstr>Public Records Act</vt:lpstr>
      <vt:lpstr>Proclamation 20-28.12 Open Public Meetings Act and  Public Records Act</vt:lpstr>
      <vt:lpstr>Proclamation 20-64.3 Public Records Act – Contact Tracing – Personal Information</vt:lpstr>
      <vt:lpstr>Why You Should Care</vt:lpstr>
      <vt:lpstr>PowerPoint Presentation</vt:lpstr>
      <vt:lpstr>The PRA Evolves </vt:lpstr>
      <vt:lpstr>PowerPoint Presentation</vt:lpstr>
      <vt:lpstr>What is a Public Record</vt:lpstr>
      <vt:lpstr>PowerPoint Presentation</vt:lpstr>
      <vt:lpstr>PowerPoint Presentation</vt:lpstr>
      <vt:lpstr>PowerPoint Presentation</vt:lpstr>
      <vt:lpstr>SEIU 925 v. UW (Sept. 5, 2019) </vt:lpstr>
      <vt:lpstr>Request and Litigation Trends</vt:lpstr>
      <vt:lpstr>What does a PRA Request Look Like?</vt:lpstr>
      <vt:lpstr>From The Requesters Perspective</vt:lpstr>
      <vt:lpstr>Initial response, “The 5-day letter”</vt:lpstr>
      <vt:lpstr>Third Party Notice</vt:lpstr>
      <vt:lpstr>Records Management circa 1972</vt:lpstr>
      <vt:lpstr>A Few Words from Our State Supreme Court on PRA Searches</vt:lpstr>
      <vt:lpstr>PowerPoint Presentation</vt:lpstr>
      <vt:lpstr>Your Search &amp; Production  Responsibilities</vt:lpstr>
      <vt:lpstr>Locations: Reminder -  Public Records May Include Contractors’ Records</vt:lpstr>
      <vt:lpstr>PowerPoint Presentation</vt:lpstr>
      <vt:lpstr>Know What Records You Need to Retain, and for How Long</vt:lpstr>
      <vt:lpstr>Some Basics About Exemptions</vt:lpstr>
      <vt:lpstr>PowerPoint Presentation</vt:lpstr>
      <vt:lpstr>A Sampling of Common Exemptions </vt:lpstr>
      <vt:lpstr>A Sampling of Common Exemptions (Con’t) </vt:lpstr>
      <vt:lpstr>Commercial Purpose</vt:lpstr>
      <vt:lpstr>Production of Records    When and How</vt:lpstr>
      <vt:lpstr>Enforcement &amp; Penalties </vt:lpstr>
      <vt:lpstr>General PRA Procedures      Under PRA, agencies must:</vt:lpstr>
      <vt:lpstr>QUESTIONS?</vt:lpstr>
    </vt:vector>
  </TitlesOfParts>
  <Company>Office of the Attorney General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Public Meetings Act RCW 42.30 Forest Practice Board Training July 2006</dc:title>
  <dc:creator>Adrienne Smith</dc:creator>
  <cp:lastModifiedBy>Damerow, Morgan B (ATG)</cp:lastModifiedBy>
  <cp:revision>856</cp:revision>
  <cp:lastPrinted>2020-02-23T17:13:28Z</cp:lastPrinted>
  <dcterms:created xsi:type="dcterms:W3CDTF">2006-07-05T21:32:45Z</dcterms:created>
  <dcterms:modified xsi:type="dcterms:W3CDTF">2020-12-04T22:06:04Z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-1620121010</vt:i4>
  </property>
  <property fmtid="{D5CDD505-2E9C-101B-9397-08002B2CF9AE}" pid="3" name="_NewReviewCycle">
    <vt:lpwstr/>
  </property>
  <property fmtid="{D5CDD505-2E9C-101B-9397-08002B2CF9AE}" pid="4" name="_EmailSubject">
    <vt:lpwstr>Meeting Details | Newly Elected Officials Training</vt:lpwstr>
  </property>
  <property fmtid="{D5CDD505-2E9C-101B-9397-08002B2CF9AE}" pid="5" name="_AuthorEmail">
    <vt:lpwstr>praconsultation@ATG.WA.GOV</vt:lpwstr>
  </property>
  <property fmtid="{D5CDD505-2E9C-101B-9397-08002B2CF9AE}" pid="6" name="_AuthorEmailDisplayName">
    <vt:lpwstr>praconsultation@ATG.WA.GOV</vt:lpwstr>
  </property>
  <property fmtid="{D5CDD505-2E9C-101B-9397-08002B2CF9AE}" pid="7" name="_PreviousAdHocReviewCycleID">
    <vt:i4>-355286612</vt:i4>
  </property>
</Properties>
</file>